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85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B9390"/>
    <a:srgbClr val="CFB72E"/>
    <a:srgbClr val="1EF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37"/>
    <p:restoredTop sz="94610"/>
  </p:normalViewPr>
  <p:slideViewPr>
    <p:cSldViewPr snapToGrid="0" snapToObjects="1">
      <p:cViewPr varScale="1">
        <p:scale>
          <a:sx n="85" d="100"/>
          <a:sy n="85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089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1" cy="10287000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alphaModFix amt="55000"/>
          </a:blip>
          <a:srcRect/>
          <a:stretch/>
        </p:blipFill>
        <p:spPr>
          <a:xfrm>
            <a:off x="9509787" y="0"/>
            <a:ext cx="8778214" cy="10287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0"/>
            <a:ext cx="18288001" cy="10287000"/>
          </a:xfrm>
          <a:prstGeom prst="rect">
            <a:avLst/>
          </a:prstGeom>
          <a:solidFill>
            <a:srgbClr val="00334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>
            <a:alphaModFix amt="90000"/>
            <a:lum bright="70000" contrast="-70000"/>
          </a:blip>
          <a:stretch>
            <a:fillRect/>
          </a:stretch>
        </p:blipFill>
        <p:spPr>
          <a:xfrm>
            <a:off x="14591937" y="533384"/>
            <a:ext cx="3010297" cy="38100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143000" y="2667000"/>
            <a:ext cx="16482061" cy="2667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kern="0" spc="576" dirty="0">
                <a:solidFill>
                  <a:srgbClr val="CFB72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AV NEXTGEN CLUB · VENTURE CANON</a:t>
            </a:r>
            <a:endParaRPr lang="en-US" sz="1800" dirty="0"/>
          </a:p>
        </p:txBody>
      </p:sp>
      <p:sp>
        <p:nvSpPr>
          <p:cNvPr id="7" name="Text 3"/>
          <p:cNvSpPr/>
          <p:nvPr/>
        </p:nvSpPr>
        <p:spPr>
          <a:xfrm>
            <a:off x="1143000" y="3505151"/>
            <a:ext cx="16482061" cy="271651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1100" kern="0" spc="-278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Mike's 100 Venture </a:t>
            </a:r>
            <a:r>
              <a:rPr lang="en-US" sz="11100" kern="0" spc="-278" dirty="0">
                <a:solidFill>
                  <a:srgbClr val="CFB72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Greatest Hits</a:t>
            </a:r>
            <a:endParaRPr lang="en-US" sz="11100" dirty="0"/>
          </a:p>
        </p:txBody>
      </p:sp>
      <p:sp>
        <p:nvSpPr>
          <p:cNvPr id="8" name="Text 4"/>
          <p:cNvSpPr/>
          <p:nvPr/>
        </p:nvSpPr>
        <p:spPr>
          <a:xfrm>
            <a:off x="1143001" y="6793095"/>
            <a:ext cx="9829800" cy="132372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25000"/>
              </a:lnSpc>
              <a:buNone/>
            </a:pPr>
            <a:r>
              <a:rPr lang="en-US" sz="2700" dirty="0">
                <a:solidFill>
                  <a:srgbClr val="C8E8E7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A sharper map for learning venture investing — books, essays, memos, letters, and company stories selected to build judgment, not just reading volume.</a:t>
            </a:r>
            <a:endParaRPr lang="en-US" sz="2700" dirty="0"/>
          </a:p>
        </p:txBody>
      </p:sp>
      <p:sp>
        <p:nvSpPr>
          <p:cNvPr id="9" name="Text 5"/>
          <p:cNvSpPr/>
          <p:nvPr/>
        </p:nvSpPr>
        <p:spPr>
          <a:xfrm>
            <a:off x="1143000" y="8915384"/>
            <a:ext cx="2514600" cy="6858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1800" kern="0" spc="324" dirty="0">
                <a:solidFill>
                  <a:srgbClr val="CFB72E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CURATED BY MIKE COLLINS</a:t>
            </a:r>
            <a:endParaRPr lang="en-US" sz="1800" dirty="0"/>
          </a:p>
        </p:txBody>
      </p:sp>
      <p:sp>
        <p:nvSpPr>
          <p:cNvPr id="10" name="Text 6"/>
          <p:cNvSpPr/>
          <p:nvPr/>
        </p:nvSpPr>
        <p:spPr>
          <a:xfrm>
            <a:off x="1143000" y="9226518"/>
            <a:ext cx="3026044" cy="37471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00000"/>
              </a:lnSpc>
              <a:buNone/>
            </a:pPr>
            <a:endParaRPr lang="en-US" sz="2100" dirty="0"/>
          </a:p>
        </p:txBody>
      </p:sp>
      <p:sp>
        <p:nvSpPr>
          <p:cNvPr id="15" name="Text 11"/>
          <p:cNvSpPr/>
          <p:nvPr/>
        </p:nvSpPr>
        <p:spPr>
          <a:xfrm>
            <a:off x="17298212" y="9601234"/>
            <a:ext cx="380223" cy="2667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kern="0" spc="324" dirty="0">
                <a:solidFill>
                  <a:srgbClr val="FFFFFF">
                    <a:alpha val="55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01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5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14591937" y="533384"/>
            <a:ext cx="3010297" cy="381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1143000" y="1771633"/>
            <a:ext cx="16002001" cy="15875"/>
          </a:xfrm>
          <a:prstGeom prst="rect">
            <a:avLst/>
          </a:prstGeom>
          <a:solidFill>
            <a:srgbClr val="00334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1143000" y="1162100"/>
            <a:ext cx="2147226" cy="2666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kern="0" spc="504" dirty="0">
                <a:solidFill>
                  <a:srgbClr val="82731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CHAPTER 02</a:t>
            </a:r>
            <a:endParaRPr lang="en-US" sz="1800" dirty="0"/>
          </a:p>
        </p:txBody>
      </p:sp>
      <p:sp>
        <p:nvSpPr>
          <p:cNvPr id="5" name="Text 2"/>
          <p:cNvSpPr/>
          <p:nvPr/>
        </p:nvSpPr>
        <p:spPr>
          <a:xfrm>
            <a:off x="3785526" y="762000"/>
            <a:ext cx="12231842" cy="8382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6300" kern="0" spc="-126" dirty="0">
                <a:solidFill>
                  <a:srgbClr val="00334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Founder Craft &amp; </a:t>
            </a:r>
            <a:r>
              <a:rPr lang="en-US" sz="6300" i="1" kern="0" spc="-126" dirty="0">
                <a:solidFill>
                  <a:srgbClr val="1B939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VC Mechanics.</a:t>
            </a:r>
            <a:endParaRPr lang="en-US" sz="6300" dirty="0"/>
          </a:p>
        </p:txBody>
      </p:sp>
      <p:sp>
        <p:nvSpPr>
          <p:cNvPr id="6" name="Text 3"/>
          <p:cNvSpPr/>
          <p:nvPr/>
        </p:nvSpPr>
        <p:spPr>
          <a:xfrm>
            <a:off x="16232602" y="1162100"/>
            <a:ext cx="988599" cy="3047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100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#13–24</a:t>
            </a:r>
            <a:endParaRPr lang="en-US" sz="2100" dirty="0"/>
          </a:p>
        </p:txBody>
      </p:sp>
      <p:sp>
        <p:nvSpPr>
          <p:cNvPr id="7" name="Shape 4"/>
          <p:cNvSpPr/>
          <p:nvPr/>
        </p:nvSpPr>
        <p:spPr>
          <a:xfrm>
            <a:off x="1143000" y="3584691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066800" y="2416059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13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2095417" y="2426643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The Only Thing That Matters</a:t>
            </a:r>
            <a:endParaRPr lang="en-US" sz="2100" dirty="0"/>
          </a:p>
        </p:txBody>
      </p:sp>
      <p:sp>
        <p:nvSpPr>
          <p:cNvPr id="10" name="Text 7"/>
          <p:cNvSpPr/>
          <p:nvPr/>
        </p:nvSpPr>
        <p:spPr>
          <a:xfrm>
            <a:off x="2095417" y="2784740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Marc Andreessen · 2007 · Blog Post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2095417" y="3131344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Product-market fit as the central startup milestone.</a:t>
            </a:r>
            <a:endParaRPr lang="en-US" sz="1800" dirty="0"/>
          </a:p>
        </p:txBody>
      </p:sp>
      <p:sp>
        <p:nvSpPr>
          <p:cNvPr id="12" name="Shape 9"/>
          <p:cNvSpPr/>
          <p:nvPr/>
        </p:nvSpPr>
        <p:spPr>
          <a:xfrm>
            <a:off x="1143000" y="4891898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1066800" y="3723266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14</a:t>
            </a:r>
            <a:endParaRPr lang="en-US" sz="2400" dirty="0"/>
          </a:p>
        </p:txBody>
      </p:sp>
      <p:sp>
        <p:nvSpPr>
          <p:cNvPr id="14" name="Text 11"/>
          <p:cNvSpPr/>
          <p:nvPr/>
        </p:nvSpPr>
        <p:spPr>
          <a:xfrm>
            <a:off x="2095417" y="3733850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R.I.P. Good Times</a:t>
            </a:r>
            <a:endParaRPr lang="en-US" sz="2100" dirty="0"/>
          </a:p>
        </p:txBody>
      </p:sp>
      <p:sp>
        <p:nvSpPr>
          <p:cNvPr id="15" name="Text 12"/>
          <p:cNvSpPr/>
          <p:nvPr/>
        </p:nvSpPr>
        <p:spPr>
          <a:xfrm>
            <a:off x="2095417" y="4091947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Sequoia Capital · 2008 · Slide Deck</a:t>
            </a:r>
            <a:endParaRPr lang="en-US" sz="1800" dirty="0"/>
          </a:p>
        </p:txBody>
      </p:sp>
      <p:sp>
        <p:nvSpPr>
          <p:cNvPr id="16" name="Text 13"/>
          <p:cNvSpPr/>
          <p:nvPr/>
        </p:nvSpPr>
        <p:spPr>
          <a:xfrm>
            <a:off x="2095417" y="4438551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classic downturn memo — preserve cash and reset.</a:t>
            </a:r>
            <a:endParaRPr lang="en-US" sz="1800" dirty="0"/>
          </a:p>
        </p:txBody>
      </p:sp>
      <p:sp>
        <p:nvSpPr>
          <p:cNvPr id="17" name="Shape 14"/>
          <p:cNvSpPr/>
          <p:nvPr/>
        </p:nvSpPr>
        <p:spPr>
          <a:xfrm>
            <a:off x="1143000" y="6199105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1066800" y="5030474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15</a:t>
            </a:r>
            <a:endParaRPr lang="en-US" sz="2400" dirty="0"/>
          </a:p>
        </p:txBody>
      </p:sp>
      <p:sp>
        <p:nvSpPr>
          <p:cNvPr id="19" name="Text 16"/>
          <p:cNvSpPr/>
          <p:nvPr/>
        </p:nvSpPr>
        <p:spPr>
          <a:xfrm>
            <a:off x="2095417" y="5041057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Coronavirus: The Black Swan of 2020</a:t>
            </a:r>
            <a:endParaRPr lang="en-US" sz="2100" dirty="0"/>
          </a:p>
        </p:txBody>
      </p:sp>
      <p:sp>
        <p:nvSpPr>
          <p:cNvPr id="20" name="Text 17"/>
          <p:cNvSpPr/>
          <p:nvPr/>
        </p:nvSpPr>
        <p:spPr>
          <a:xfrm>
            <a:off x="2095417" y="5399154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Sequoia Capital · 2020 · Memo</a:t>
            </a:r>
            <a:endParaRPr lang="en-US" sz="1800" dirty="0"/>
          </a:p>
        </p:txBody>
      </p:sp>
      <p:sp>
        <p:nvSpPr>
          <p:cNvPr id="21" name="Text 18"/>
          <p:cNvSpPr/>
          <p:nvPr/>
        </p:nvSpPr>
        <p:spPr>
          <a:xfrm>
            <a:off x="2095417" y="5745758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How startups should respond when the environment changes.</a:t>
            </a:r>
            <a:endParaRPr lang="en-US" sz="1800" dirty="0"/>
          </a:p>
        </p:txBody>
      </p:sp>
      <p:sp>
        <p:nvSpPr>
          <p:cNvPr id="22" name="Shape 19"/>
          <p:cNvSpPr/>
          <p:nvPr/>
        </p:nvSpPr>
        <p:spPr>
          <a:xfrm>
            <a:off x="1143000" y="7506312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Text 20"/>
          <p:cNvSpPr/>
          <p:nvPr/>
        </p:nvSpPr>
        <p:spPr>
          <a:xfrm>
            <a:off x="1066800" y="6337681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16</a:t>
            </a:r>
            <a:endParaRPr lang="en-US" sz="2400" dirty="0"/>
          </a:p>
        </p:txBody>
      </p:sp>
      <p:sp>
        <p:nvSpPr>
          <p:cNvPr id="24" name="Text 21"/>
          <p:cNvSpPr/>
          <p:nvPr/>
        </p:nvSpPr>
        <p:spPr>
          <a:xfrm>
            <a:off x="2095417" y="6348264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Hackers &amp; Painters</a:t>
            </a:r>
            <a:endParaRPr lang="en-US" sz="2100" dirty="0"/>
          </a:p>
        </p:txBody>
      </p:sp>
      <p:sp>
        <p:nvSpPr>
          <p:cNvPr id="25" name="Text 22"/>
          <p:cNvSpPr/>
          <p:nvPr/>
        </p:nvSpPr>
        <p:spPr>
          <a:xfrm>
            <a:off x="2095417" y="6706361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Paul Graham · 2004 · Essay Collection</a:t>
            </a:r>
            <a:endParaRPr lang="en-US" sz="1800" dirty="0"/>
          </a:p>
        </p:txBody>
      </p:sp>
      <p:sp>
        <p:nvSpPr>
          <p:cNvPr id="26" name="Text 23"/>
          <p:cNvSpPr/>
          <p:nvPr/>
        </p:nvSpPr>
        <p:spPr>
          <a:xfrm>
            <a:off x="2095417" y="7052965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Software builders as creative craftspeople, not just coders.</a:t>
            </a:r>
            <a:endParaRPr lang="en-US" sz="1800" dirty="0"/>
          </a:p>
        </p:txBody>
      </p:sp>
      <p:sp>
        <p:nvSpPr>
          <p:cNvPr id="27" name="Shape 24"/>
          <p:cNvSpPr/>
          <p:nvPr/>
        </p:nvSpPr>
        <p:spPr>
          <a:xfrm>
            <a:off x="1143000" y="8813519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8" name="Text 25"/>
          <p:cNvSpPr/>
          <p:nvPr/>
        </p:nvSpPr>
        <p:spPr>
          <a:xfrm>
            <a:off x="1066800" y="7644888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17</a:t>
            </a:r>
            <a:endParaRPr lang="en-US" sz="2400" dirty="0"/>
          </a:p>
        </p:txBody>
      </p:sp>
      <p:sp>
        <p:nvSpPr>
          <p:cNvPr id="29" name="Text 26"/>
          <p:cNvSpPr/>
          <p:nvPr/>
        </p:nvSpPr>
        <p:spPr>
          <a:xfrm>
            <a:off x="2095417" y="7655471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The Four Steps to the Epiphany</a:t>
            </a:r>
            <a:endParaRPr lang="en-US" sz="2100" dirty="0"/>
          </a:p>
        </p:txBody>
      </p:sp>
      <p:sp>
        <p:nvSpPr>
          <p:cNvPr id="30" name="Text 27"/>
          <p:cNvSpPr/>
          <p:nvPr/>
        </p:nvSpPr>
        <p:spPr>
          <a:xfrm>
            <a:off x="2095417" y="8013568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Steve Blank · 2005 · Book</a:t>
            </a:r>
            <a:endParaRPr lang="en-US" sz="1800" dirty="0"/>
          </a:p>
        </p:txBody>
      </p:sp>
      <p:sp>
        <p:nvSpPr>
          <p:cNvPr id="31" name="Text 28"/>
          <p:cNvSpPr/>
          <p:nvPr/>
        </p:nvSpPr>
        <p:spPr>
          <a:xfrm>
            <a:off x="2095417" y="8360172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Customer development as the precursor to Lean Startup.</a:t>
            </a:r>
            <a:endParaRPr lang="en-US" sz="1800" dirty="0"/>
          </a:p>
        </p:txBody>
      </p:sp>
      <p:sp>
        <p:nvSpPr>
          <p:cNvPr id="32" name="Shape 29"/>
          <p:cNvSpPr/>
          <p:nvPr/>
        </p:nvSpPr>
        <p:spPr>
          <a:xfrm>
            <a:off x="1143000" y="10120727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3" name="Text 30"/>
          <p:cNvSpPr/>
          <p:nvPr/>
        </p:nvSpPr>
        <p:spPr>
          <a:xfrm>
            <a:off x="1066800" y="8952095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18</a:t>
            </a:r>
            <a:endParaRPr lang="en-US" sz="2400" dirty="0"/>
          </a:p>
        </p:txBody>
      </p:sp>
      <p:sp>
        <p:nvSpPr>
          <p:cNvPr id="34" name="Text 31"/>
          <p:cNvSpPr/>
          <p:nvPr/>
        </p:nvSpPr>
        <p:spPr>
          <a:xfrm>
            <a:off x="2095417" y="8962678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Founders at Work</a:t>
            </a:r>
            <a:endParaRPr lang="en-US" sz="2100" dirty="0"/>
          </a:p>
        </p:txBody>
      </p:sp>
      <p:sp>
        <p:nvSpPr>
          <p:cNvPr id="35" name="Text 32"/>
          <p:cNvSpPr/>
          <p:nvPr/>
        </p:nvSpPr>
        <p:spPr>
          <a:xfrm>
            <a:off x="2095417" y="9320775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Jessica Livingston · 2007 · Book</a:t>
            </a:r>
            <a:endParaRPr lang="en-US" sz="1800" dirty="0"/>
          </a:p>
        </p:txBody>
      </p:sp>
      <p:sp>
        <p:nvSpPr>
          <p:cNvPr id="36" name="Text 33"/>
          <p:cNvSpPr/>
          <p:nvPr/>
        </p:nvSpPr>
        <p:spPr>
          <a:xfrm>
            <a:off x="2095417" y="9667379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Candid origin stories from important startup founders.</a:t>
            </a:r>
            <a:endParaRPr lang="en-US" sz="1800" dirty="0"/>
          </a:p>
        </p:txBody>
      </p:sp>
      <p:sp>
        <p:nvSpPr>
          <p:cNvPr id="37" name="Shape 34"/>
          <p:cNvSpPr/>
          <p:nvPr/>
        </p:nvSpPr>
        <p:spPr>
          <a:xfrm>
            <a:off x="9525001" y="3584691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8" name="Text 35"/>
          <p:cNvSpPr/>
          <p:nvPr/>
        </p:nvSpPr>
        <p:spPr>
          <a:xfrm>
            <a:off x="9448801" y="2416059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19</a:t>
            </a:r>
            <a:endParaRPr lang="en-US" sz="2400" dirty="0"/>
          </a:p>
        </p:txBody>
      </p:sp>
      <p:sp>
        <p:nvSpPr>
          <p:cNvPr id="39" name="Text 36"/>
          <p:cNvSpPr/>
          <p:nvPr/>
        </p:nvSpPr>
        <p:spPr>
          <a:xfrm>
            <a:off x="10477417" y="2426643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Business Model Generation</a:t>
            </a:r>
            <a:endParaRPr lang="en-US" sz="2100" dirty="0"/>
          </a:p>
        </p:txBody>
      </p:sp>
      <p:sp>
        <p:nvSpPr>
          <p:cNvPr id="40" name="Text 37"/>
          <p:cNvSpPr/>
          <p:nvPr/>
        </p:nvSpPr>
        <p:spPr>
          <a:xfrm>
            <a:off x="10477417" y="2784740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Osterwalder &amp; Pigneur · 2010 · Book</a:t>
            </a:r>
            <a:endParaRPr lang="en-US" sz="1800" dirty="0"/>
          </a:p>
        </p:txBody>
      </p:sp>
      <p:sp>
        <p:nvSpPr>
          <p:cNvPr id="41" name="Text 38"/>
          <p:cNvSpPr/>
          <p:nvPr/>
        </p:nvSpPr>
        <p:spPr>
          <a:xfrm>
            <a:off x="10477417" y="3131344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Business Model Canvas — strategy made visual.</a:t>
            </a:r>
            <a:endParaRPr lang="en-US" sz="1800" dirty="0"/>
          </a:p>
        </p:txBody>
      </p:sp>
      <p:sp>
        <p:nvSpPr>
          <p:cNvPr id="42" name="Shape 39"/>
          <p:cNvSpPr/>
          <p:nvPr/>
        </p:nvSpPr>
        <p:spPr>
          <a:xfrm>
            <a:off x="9525001" y="4891898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3" name="Text 40"/>
          <p:cNvSpPr/>
          <p:nvPr/>
        </p:nvSpPr>
        <p:spPr>
          <a:xfrm>
            <a:off x="9448801" y="3723266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20</a:t>
            </a:r>
            <a:endParaRPr lang="en-US" sz="2400" dirty="0"/>
          </a:p>
        </p:txBody>
      </p:sp>
      <p:sp>
        <p:nvSpPr>
          <p:cNvPr id="44" name="Text 41"/>
          <p:cNvSpPr/>
          <p:nvPr/>
        </p:nvSpPr>
        <p:spPr>
          <a:xfrm>
            <a:off x="10477417" y="3733850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The Startup Owner's Manual</a:t>
            </a:r>
            <a:endParaRPr lang="en-US" sz="2100" dirty="0"/>
          </a:p>
        </p:txBody>
      </p:sp>
      <p:sp>
        <p:nvSpPr>
          <p:cNvPr id="45" name="Text 42"/>
          <p:cNvSpPr/>
          <p:nvPr/>
        </p:nvSpPr>
        <p:spPr>
          <a:xfrm>
            <a:off x="10477417" y="4091947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Steve Blank &amp; Bob Dorf · 2012 · Book</a:t>
            </a:r>
            <a:endParaRPr lang="en-US" sz="1800" dirty="0"/>
          </a:p>
        </p:txBody>
      </p:sp>
      <p:sp>
        <p:nvSpPr>
          <p:cNvPr id="46" name="Text 43"/>
          <p:cNvSpPr/>
          <p:nvPr/>
        </p:nvSpPr>
        <p:spPr>
          <a:xfrm>
            <a:off x="10477417" y="4438551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field manual for customer development and lean execution.</a:t>
            </a:r>
            <a:endParaRPr lang="en-US" sz="1800" dirty="0"/>
          </a:p>
        </p:txBody>
      </p:sp>
      <p:sp>
        <p:nvSpPr>
          <p:cNvPr id="47" name="Shape 44"/>
          <p:cNvSpPr/>
          <p:nvPr/>
        </p:nvSpPr>
        <p:spPr>
          <a:xfrm>
            <a:off x="9525001" y="6199105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8" name="Text 45"/>
          <p:cNvSpPr/>
          <p:nvPr/>
        </p:nvSpPr>
        <p:spPr>
          <a:xfrm>
            <a:off x="9448801" y="5030474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21</a:t>
            </a:r>
            <a:endParaRPr lang="en-US" sz="2400" dirty="0"/>
          </a:p>
        </p:txBody>
      </p:sp>
      <p:sp>
        <p:nvSpPr>
          <p:cNvPr id="49" name="Text 46"/>
          <p:cNvSpPr/>
          <p:nvPr/>
        </p:nvSpPr>
        <p:spPr>
          <a:xfrm>
            <a:off x="10477417" y="5041057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The Mom Test</a:t>
            </a:r>
            <a:endParaRPr lang="en-US" sz="2100" dirty="0"/>
          </a:p>
        </p:txBody>
      </p:sp>
      <p:sp>
        <p:nvSpPr>
          <p:cNvPr id="50" name="Text 47"/>
          <p:cNvSpPr/>
          <p:nvPr/>
        </p:nvSpPr>
        <p:spPr>
          <a:xfrm>
            <a:off x="10477417" y="5399154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Rob Fitzpatrick · 2013 · Book</a:t>
            </a:r>
            <a:endParaRPr lang="en-US" sz="1800" dirty="0"/>
          </a:p>
        </p:txBody>
      </p:sp>
      <p:sp>
        <p:nvSpPr>
          <p:cNvPr id="51" name="Text 48"/>
          <p:cNvSpPr/>
          <p:nvPr/>
        </p:nvSpPr>
        <p:spPr>
          <a:xfrm>
            <a:off x="10477417" y="5745758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Customer conversations without false encouragement.</a:t>
            </a:r>
            <a:endParaRPr lang="en-US" sz="1800" dirty="0"/>
          </a:p>
        </p:txBody>
      </p:sp>
      <p:sp>
        <p:nvSpPr>
          <p:cNvPr id="52" name="Shape 49"/>
          <p:cNvSpPr/>
          <p:nvPr/>
        </p:nvSpPr>
        <p:spPr>
          <a:xfrm>
            <a:off x="9525001" y="7506312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3" name="Text 50"/>
          <p:cNvSpPr/>
          <p:nvPr/>
        </p:nvSpPr>
        <p:spPr>
          <a:xfrm>
            <a:off x="9448801" y="6337681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22</a:t>
            </a:r>
            <a:endParaRPr lang="en-US" sz="2400" dirty="0"/>
          </a:p>
        </p:txBody>
      </p:sp>
      <p:sp>
        <p:nvSpPr>
          <p:cNvPr id="54" name="Text 51"/>
          <p:cNvSpPr/>
          <p:nvPr/>
        </p:nvSpPr>
        <p:spPr>
          <a:xfrm>
            <a:off x="10477417" y="6348264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Measure What Matters</a:t>
            </a:r>
            <a:endParaRPr lang="en-US" sz="2100" dirty="0"/>
          </a:p>
        </p:txBody>
      </p:sp>
      <p:sp>
        <p:nvSpPr>
          <p:cNvPr id="55" name="Text 52"/>
          <p:cNvSpPr/>
          <p:nvPr/>
        </p:nvSpPr>
        <p:spPr>
          <a:xfrm>
            <a:off x="10477417" y="6706361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John Doerr · 2018 · Book</a:t>
            </a:r>
            <a:endParaRPr lang="en-US" sz="1800" dirty="0"/>
          </a:p>
        </p:txBody>
      </p:sp>
      <p:sp>
        <p:nvSpPr>
          <p:cNvPr id="56" name="Text 53"/>
          <p:cNvSpPr/>
          <p:nvPr/>
        </p:nvSpPr>
        <p:spPr>
          <a:xfrm>
            <a:off x="10477417" y="7052965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OKRs as a system for focus, alignment, and accountability.</a:t>
            </a:r>
            <a:endParaRPr lang="en-US" sz="1800" dirty="0"/>
          </a:p>
        </p:txBody>
      </p:sp>
      <p:sp>
        <p:nvSpPr>
          <p:cNvPr id="57" name="Shape 54"/>
          <p:cNvSpPr/>
          <p:nvPr/>
        </p:nvSpPr>
        <p:spPr>
          <a:xfrm>
            <a:off x="9525001" y="8813519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8" name="Text 55"/>
          <p:cNvSpPr/>
          <p:nvPr/>
        </p:nvSpPr>
        <p:spPr>
          <a:xfrm>
            <a:off x="9448801" y="7644888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23</a:t>
            </a:r>
            <a:endParaRPr lang="en-US" sz="2400" dirty="0"/>
          </a:p>
        </p:txBody>
      </p:sp>
      <p:sp>
        <p:nvSpPr>
          <p:cNvPr id="59" name="Text 56"/>
          <p:cNvSpPr/>
          <p:nvPr/>
        </p:nvSpPr>
        <p:spPr>
          <a:xfrm>
            <a:off x="10477417" y="7655471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Venture Deals</a:t>
            </a:r>
            <a:endParaRPr lang="en-US" sz="2100" dirty="0"/>
          </a:p>
        </p:txBody>
      </p:sp>
      <p:sp>
        <p:nvSpPr>
          <p:cNvPr id="60" name="Text 57"/>
          <p:cNvSpPr/>
          <p:nvPr/>
        </p:nvSpPr>
        <p:spPr>
          <a:xfrm>
            <a:off x="10477417" y="8013568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Brad Feld &amp; Jason Mendelson · 2011 · Book</a:t>
            </a:r>
            <a:endParaRPr lang="en-US" sz="1800" dirty="0"/>
          </a:p>
        </p:txBody>
      </p:sp>
      <p:sp>
        <p:nvSpPr>
          <p:cNvPr id="61" name="Text 58"/>
          <p:cNvSpPr/>
          <p:nvPr/>
        </p:nvSpPr>
        <p:spPr>
          <a:xfrm>
            <a:off x="10477417" y="8360172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plain-English guide to financings and term sheets.</a:t>
            </a:r>
            <a:endParaRPr lang="en-US" sz="1800" dirty="0"/>
          </a:p>
        </p:txBody>
      </p:sp>
      <p:sp>
        <p:nvSpPr>
          <p:cNvPr id="62" name="Shape 59"/>
          <p:cNvSpPr/>
          <p:nvPr/>
        </p:nvSpPr>
        <p:spPr>
          <a:xfrm>
            <a:off x="9525001" y="10120727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3" name="Text 60"/>
          <p:cNvSpPr/>
          <p:nvPr/>
        </p:nvSpPr>
        <p:spPr>
          <a:xfrm>
            <a:off x="9448801" y="8952095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24</a:t>
            </a:r>
            <a:endParaRPr lang="en-US" sz="2400" dirty="0"/>
          </a:p>
        </p:txBody>
      </p:sp>
      <p:sp>
        <p:nvSpPr>
          <p:cNvPr id="64" name="Text 61"/>
          <p:cNvSpPr/>
          <p:nvPr/>
        </p:nvSpPr>
        <p:spPr>
          <a:xfrm>
            <a:off x="10477417" y="8962678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Secrets of Sand Hill Road</a:t>
            </a:r>
            <a:endParaRPr lang="en-US" sz="2100" dirty="0"/>
          </a:p>
        </p:txBody>
      </p:sp>
      <p:sp>
        <p:nvSpPr>
          <p:cNvPr id="65" name="Text 62"/>
          <p:cNvSpPr/>
          <p:nvPr/>
        </p:nvSpPr>
        <p:spPr>
          <a:xfrm>
            <a:off x="10477417" y="9320775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Scott Kupor · 2019 · Book</a:t>
            </a:r>
            <a:endParaRPr lang="en-US" sz="1800" dirty="0"/>
          </a:p>
        </p:txBody>
      </p:sp>
      <p:sp>
        <p:nvSpPr>
          <p:cNvPr id="66" name="Text 63"/>
          <p:cNvSpPr/>
          <p:nvPr/>
        </p:nvSpPr>
        <p:spPr>
          <a:xfrm>
            <a:off x="10477417" y="9667379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How VC funds work and how VCs actually decide.</a:t>
            </a:r>
            <a:endParaRPr lang="en-US" sz="1800" dirty="0"/>
          </a:p>
        </p:txBody>
      </p:sp>
      <p:sp>
        <p:nvSpPr>
          <p:cNvPr id="67" name="Text 64"/>
          <p:cNvSpPr/>
          <p:nvPr/>
        </p:nvSpPr>
        <p:spPr>
          <a:xfrm>
            <a:off x="17303833" y="9601234"/>
            <a:ext cx="374600" cy="2667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kern="0" spc="324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1" cy="10287000"/>
          </a:xfrm>
          <a:prstGeom prst="rect">
            <a:avLst/>
          </a:prstGeom>
          <a:solidFill>
            <a:srgbClr val="00334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762000" y="762000"/>
            <a:ext cx="3753889" cy="311462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85000" lnSpcReduction="10000"/>
          </a:bodyPr>
          <a:lstStyle/>
          <a:p>
            <a:pPr marL="0" indent="0" algn="l">
              <a:lnSpc>
                <a:spcPct val="85000"/>
              </a:lnSpc>
              <a:buNone/>
            </a:pPr>
            <a:r>
              <a:rPr lang="en-US" sz="28500" kern="0" spc="-1140" dirty="0">
                <a:solidFill>
                  <a:srgbClr val="CFB72E">
                    <a:alpha val="18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03</a:t>
            </a:r>
            <a:endParaRPr lang="en-US" sz="285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alphaModFix amt="60000"/>
          </a:blip>
          <a:srcRect/>
          <a:stretch/>
        </p:blipFill>
        <p:spPr>
          <a:xfrm>
            <a:off x="9144001" y="0"/>
            <a:ext cx="9144001" cy="102870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>
            <a:alphaModFix amt="90000"/>
          </a:blip>
          <a:stretch>
            <a:fillRect/>
          </a:stretch>
        </p:blipFill>
        <p:spPr>
          <a:xfrm>
            <a:off x="14591937" y="533384"/>
            <a:ext cx="3010297" cy="3810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043608" y="3193418"/>
            <a:ext cx="8001000" cy="215112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94000"/>
              </a:lnSpc>
              <a:buNone/>
            </a:pPr>
            <a:r>
              <a:rPr lang="en-US" sz="8850" kern="0" spc="-22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Stories, Strategy &amp; Markets</a:t>
            </a:r>
            <a:endParaRPr lang="en-US" sz="8850" dirty="0"/>
          </a:p>
        </p:txBody>
      </p:sp>
      <p:sp>
        <p:nvSpPr>
          <p:cNvPr id="8" name="Text 4"/>
          <p:cNvSpPr/>
          <p:nvPr/>
        </p:nvSpPr>
        <p:spPr>
          <a:xfrm>
            <a:off x="1143000" y="5237179"/>
            <a:ext cx="7257081" cy="86674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5000"/>
              </a:lnSpc>
              <a:buNone/>
            </a:pPr>
            <a:r>
              <a:rPr lang="en-US" sz="2250" dirty="0">
                <a:solidFill>
                  <a:srgbClr val="FFFFFF">
                    <a:alpha val="85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Company stories and frameworks that teach taste, timing, and competitive advantage.</a:t>
            </a:r>
            <a:endParaRPr lang="en-US" sz="2250" dirty="0"/>
          </a:p>
        </p:txBody>
      </p:sp>
      <p:sp>
        <p:nvSpPr>
          <p:cNvPr id="9" name="Shape 5"/>
          <p:cNvSpPr/>
          <p:nvPr/>
        </p:nvSpPr>
        <p:spPr>
          <a:xfrm>
            <a:off x="1143000" y="6477253"/>
            <a:ext cx="7802217" cy="45719"/>
          </a:xfrm>
          <a:prstGeom prst="rect">
            <a:avLst/>
          </a:prstGeom>
          <a:solidFill>
            <a:schemeClr val="bg1">
              <a:alpha val="60000"/>
            </a:scheme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6"/>
          <p:cNvSpPr/>
          <p:nvPr/>
        </p:nvSpPr>
        <p:spPr>
          <a:xfrm>
            <a:off x="1143000" y="6833030"/>
            <a:ext cx="8829676" cy="2667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b="1" kern="0" spc="396" dirty="0">
                <a:solidFill>
                  <a:srgbClr val="CFB72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MIKE'S TAKE</a:t>
            </a:r>
            <a:endParaRPr lang="en-US" sz="1800" dirty="0"/>
          </a:p>
        </p:txBody>
      </p:sp>
      <p:sp>
        <p:nvSpPr>
          <p:cNvPr id="11" name="Text 7"/>
          <p:cNvSpPr/>
          <p:nvPr/>
        </p:nvSpPr>
        <p:spPr>
          <a:xfrm>
            <a:off x="1143000" y="7214030"/>
            <a:ext cx="7257081" cy="89138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i="1" dirty="0">
                <a:solidFill>
                  <a:srgbClr val="CFB72E"/>
                </a:solidFill>
                <a:latin typeface="Source Serif 4" pitchFamily="34" charset="0"/>
                <a:ea typeface="Source Serif 4" pitchFamily="34" charset="-122"/>
                <a:cs typeface="Source Serif 4" pitchFamily="34" charset="-120"/>
              </a:rPr>
              <a:t>"Company stories are not nostalgia. They are pattern recognition training."</a:t>
            </a:r>
            <a:endParaRPr lang="en-US" sz="2400" dirty="0">
              <a:solidFill>
                <a:srgbClr val="CFB72E"/>
              </a:solidFill>
            </a:endParaRPr>
          </a:p>
        </p:txBody>
      </p:sp>
      <p:sp>
        <p:nvSpPr>
          <p:cNvPr id="12" name="Text 8"/>
          <p:cNvSpPr/>
          <p:nvPr/>
        </p:nvSpPr>
        <p:spPr>
          <a:xfrm>
            <a:off x="17301683" y="9601234"/>
            <a:ext cx="376750" cy="2667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kern="0" spc="324" dirty="0">
                <a:solidFill>
                  <a:srgbClr val="FFFFFF">
                    <a:alpha val="55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5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14591937" y="533384"/>
            <a:ext cx="3010297" cy="381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1066800" y="2015968"/>
            <a:ext cx="16002001" cy="15875"/>
          </a:xfrm>
          <a:prstGeom prst="rect">
            <a:avLst/>
          </a:prstGeom>
          <a:solidFill>
            <a:srgbClr val="00334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1066799" y="1466883"/>
            <a:ext cx="3692317" cy="2666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kern="0" spc="504" dirty="0">
                <a:solidFill>
                  <a:srgbClr val="82731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CHAPTER 03 · PART 1</a:t>
            </a:r>
            <a:endParaRPr lang="en-US" sz="1800" dirty="0"/>
          </a:p>
        </p:txBody>
      </p:sp>
      <p:sp>
        <p:nvSpPr>
          <p:cNvPr id="5" name="Text 2"/>
          <p:cNvSpPr/>
          <p:nvPr/>
        </p:nvSpPr>
        <p:spPr>
          <a:xfrm>
            <a:off x="5159643" y="1067948"/>
            <a:ext cx="10663997" cy="8382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6300" kern="0" spc="-126" dirty="0">
                <a:solidFill>
                  <a:srgbClr val="00334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Stories, Strategy &amp; </a:t>
            </a:r>
            <a:r>
              <a:rPr lang="en-US" sz="6300" i="1" kern="0" spc="-126" dirty="0">
                <a:solidFill>
                  <a:srgbClr val="1B939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Markets.</a:t>
            </a:r>
            <a:endParaRPr lang="en-US" sz="6300" dirty="0"/>
          </a:p>
        </p:txBody>
      </p:sp>
      <p:sp>
        <p:nvSpPr>
          <p:cNvPr id="6" name="Text 3"/>
          <p:cNvSpPr/>
          <p:nvPr/>
        </p:nvSpPr>
        <p:spPr>
          <a:xfrm>
            <a:off x="16224168" y="1162100"/>
            <a:ext cx="997033" cy="3047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100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#25–32</a:t>
            </a:r>
            <a:endParaRPr lang="en-US" sz="2100" dirty="0"/>
          </a:p>
        </p:txBody>
      </p:sp>
      <p:sp>
        <p:nvSpPr>
          <p:cNvPr id="7" name="Shape 4"/>
          <p:cNvSpPr/>
          <p:nvPr/>
        </p:nvSpPr>
        <p:spPr>
          <a:xfrm>
            <a:off x="1143000" y="3904754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066800" y="2416059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25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2095417" y="2426643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Masters of Scale</a:t>
            </a:r>
            <a:endParaRPr lang="en-US" sz="2100" dirty="0"/>
          </a:p>
        </p:txBody>
      </p:sp>
      <p:sp>
        <p:nvSpPr>
          <p:cNvPr id="10" name="Text 7"/>
          <p:cNvSpPr/>
          <p:nvPr/>
        </p:nvSpPr>
        <p:spPr>
          <a:xfrm>
            <a:off x="2095417" y="2784740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Reid Hoffman · 2017–present · Podcast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2095417" y="3131344"/>
            <a:ext cx="6867611" cy="67822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Scaling lessons from legendary founders, organized as testable hypotheses.</a:t>
            </a:r>
            <a:endParaRPr lang="en-US" sz="1800" dirty="0"/>
          </a:p>
        </p:txBody>
      </p:sp>
      <p:sp>
        <p:nvSpPr>
          <p:cNvPr id="12" name="Shape 9"/>
          <p:cNvSpPr/>
          <p:nvPr/>
        </p:nvSpPr>
        <p:spPr>
          <a:xfrm>
            <a:off x="1143000" y="5211961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1066800" y="4043330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26</a:t>
            </a:r>
            <a:endParaRPr lang="en-US" sz="2400" dirty="0"/>
          </a:p>
        </p:txBody>
      </p:sp>
      <p:sp>
        <p:nvSpPr>
          <p:cNvPr id="14" name="Text 11"/>
          <p:cNvSpPr/>
          <p:nvPr/>
        </p:nvSpPr>
        <p:spPr>
          <a:xfrm>
            <a:off x="2095417" y="4053913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How I Built This</a:t>
            </a:r>
            <a:endParaRPr lang="en-US" sz="2100" dirty="0"/>
          </a:p>
        </p:txBody>
      </p:sp>
      <p:sp>
        <p:nvSpPr>
          <p:cNvPr id="15" name="Text 12"/>
          <p:cNvSpPr/>
          <p:nvPr/>
        </p:nvSpPr>
        <p:spPr>
          <a:xfrm>
            <a:off x="2095417" y="4412010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Guy Raz · 2016–present · Podcast</a:t>
            </a:r>
            <a:endParaRPr lang="en-US" sz="1800" dirty="0"/>
          </a:p>
        </p:txBody>
      </p:sp>
      <p:sp>
        <p:nvSpPr>
          <p:cNvPr id="16" name="Text 13"/>
          <p:cNvSpPr/>
          <p:nvPr/>
        </p:nvSpPr>
        <p:spPr>
          <a:xfrm>
            <a:off x="2095417" y="4758614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Founder journeys told through pivots, setbacks, and persistence.</a:t>
            </a:r>
            <a:endParaRPr lang="en-US" sz="1800" dirty="0"/>
          </a:p>
        </p:txBody>
      </p:sp>
      <p:sp>
        <p:nvSpPr>
          <p:cNvPr id="17" name="Shape 14"/>
          <p:cNvSpPr/>
          <p:nvPr/>
        </p:nvSpPr>
        <p:spPr>
          <a:xfrm>
            <a:off x="1143000" y="6519169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1066800" y="5350537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27</a:t>
            </a:r>
            <a:endParaRPr lang="en-US" sz="2400" dirty="0"/>
          </a:p>
        </p:txBody>
      </p:sp>
      <p:sp>
        <p:nvSpPr>
          <p:cNvPr id="19" name="Text 16"/>
          <p:cNvSpPr/>
          <p:nvPr/>
        </p:nvSpPr>
        <p:spPr>
          <a:xfrm>
            <a:off x="2095417" y="5361120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All In</a:t>
            </a:r>
            <a:endParaRPr lang="en-US" sz="2100" dirty="0"/>
          </a:p>
        </p:txBody>
      </p:sp>
      <p:sp>
        <p:nvSpPr>
          <p:cNvPr id="20" name="Text 17"/>
          <p:cNvSpPr/>
          <p:nvPr/>
        </p:nvSpPr>
        <p:spPr>
          <a:xfrm>
            <a:off x="2095417" y="5719217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Chamath, Calacanis, Sacks, Friedberg · Podcast</a:t>
            </a:r>
            <a:endParaRPr lang="en-US" sz="1800" dirty="0"/>
          </a:p>
        </p:txBody>
      </p:sp>
      <p:sp>
        <p:nvSpPr>
          <p:cNvPr id="21" name="Text 18"/>
          <p:cNvSpPr/>
          <p:nvPr/>
        </p:nvSpPr>
        <p:spPr>
          <a:xfrm>
            <a:off x="2095417" y="6065821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live-wire look at how VCs debate markets, tech, and power.</a:t>
            </a:r>
            <a:endParaRPr lang="en-US" sz="1800" dirty="0"/>
          </a:p>
        </p:txBody>
      </p:sp>
      <p:sp>
        <p:nvSpPr>
          <p:cNvPr id="22" name="Shape 19"/>
          <p:cNvSpPr/>
          <p:nvPr/>
        </p:nvSpPr>
        <p:spPr>
          <a:xfrm>
            <a:off x="1143000" y="7826375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Text 20"/>
          <p:cNvSpPr/>
          <p:nvPr/>
        </p:nvSpPr>
        <p:spPr>
          <a:xfrm>
            <a:off x="1066800" y="6657744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28</a:t>
            </a:r>
            <a:endParaRPr lang="en-US" sz="2400" dirty="0"/>
          </a:p>
        </p:txBody>
      </p:sp>
      <p:sp>
        <p:nvSpPr>
          <p:cNvPr id="24" name="Text 21"/>
          <p:cNvSpPr/>
          <p:nvPr/>
        </p:nvSpPr>
        <p:spPr>
          <a:xfrm>
            <a:off x="2095417" y="6668327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Rework</a:t>
            </a:r>
            <a:endParaRPr lang="en-US" sz="2100" dirty="0"/>
          </a:p>
        </p:txBody>
      </p:sp>
      <p:sp>
        <p:nvSpPr>
          <p:cNvPr id="25" name="Text 22"/>
          <p:cNvSpPr/>
          <p:nvPr/>
        </p:nvSpPr>
        <p:spPr>
          <a:xfrm>
            <a:off x="2095417" y="7026424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Fried &amp; Heinemeier Hansson · 2010 · Book</a:t>
            </a:r>
            <a:endParaRPr lang="en-US" sz="1800" dirty="0"/>
          </a:p>
        </p:txBody>
      </p:sp>
      <p:sp>
        <p:nvSpPr>
          <p:cNvPr id="26" name="Text 23"/>
          <p:cNvSpPr/>
          <p:nvPr/>
        </p:nvSpPr>
        <p:spPr>
          <a:xfrm>
            <a:off x="2095417" y="7373028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case for simpler, calmer, more profitable company building.</a:t>
            </a:r>
            <a:endParaRPr lang="en-US" sz="1800" dirty="0"/>
          </a:p>
        </p:txBody>
      </p:sp>
      <p:sp>
        <p:nvSpPr>
          <p:cNvPr id="27" name="Shape 24"/>
          <p:cNvSpPr/>
          <p:nvPr/>
        </p:nvSpPr>
        <p:spPr>
          <a:xfrm>
            <a:off x="9525001" y="3584691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8" name="Text 25"/>
          <p:cNvSpPr/>
          <p:nvPr/>
        </p:nvSpPr>
        <p:spPr>
          <a:xfrm>
            <a:off x="9448801" y="2416059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29</a:t>
            </a:r>
            <a:endParaRPr lang="en-US" sz="2400" dirty="0"/>
          </a:p>
        </p:txBody>
      </p:sp>
      <p:sp>
        <p:nvSpPr>
          <p:cNvPr id="29" name="Text 26"/>
          <p:cNvSpPr/>
          <p:nvPr/>
        </p:nvSpPr>
        <p:spPr>
          <a:xfrm>
            <a:off x="10477417" y="2426643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Creativity, Inc.</a:t>
            </a:r>
            <a:endParaRPr lang="en-US" sz="2100" dirty="0"/>
          </a:p>
        </p:txBody>
      </p:sp>
      <p:sp>
        <p:nvSpPr>
          <p:cNvPr id="30" name="Text 27"/>
          <p:cNvSpPr/>
          <p:nvPr/>
        </p:nvSpPr>
        <p:spPr>
          <a:xfrm>
            <a:off x="10477417" y="2784740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Ed Catmull with Amy Wallace · 2014 · Book</a:t>
            </a:r>
            <a:endParaRPr lang="en-US" sz="1800" dirty="0"/>
          </a:p>
        </p:txBody>
      </p:sp>
      <p:sp>
        <p:nvSpPr>
          <p:cNvPr id="31" name="Text 28"/>
          <p:cNvSpPr/>
          <p:nvPr/>
        </p:nvSpPr>
        <p:spPr>
          <a:xfrm>
            <a:off x="10477417" y="3131344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How Pixar built a creative culture around candor and iteration.</a:t>
            </a:r>
            <a:endParaRPr lang="en-US" sz="1800" dirty="0"/>
          </a:p>
        </p:txBody>
      </p:sp>
      <p:sp>
        <p:nvSpPr>
          <p:cNvPr id="32" name="Shape 29"/>
          <p:cNvSpPr/>
          <p:nvPr/>
        </p:nvSpPr>
        <p:spPr>
          <a:xfrm>
            <a:off x="9525001" y="4891898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3" name="Text 30"/>
          <p:cNvSpPr/>
          <p:nvPr/>
        </p:nvSpPr>
        <p:spPr>
          <a:xfrm>
            <a:off x="9448801" y="3723266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30</a:t>
            </a:r>
            <a:endParaRPr lang="en-US" sz="2400" dirty="0"/>
          </a:p>
        </p:txBody>
      </p:sp>
      <p:sp>
        <p:nvSpPr>
          <p:cNvPr id="34" name="Text 31"/>
          <p:cNvSpPr/>
          <p:nvPr/>
        </p:nvSpPr>
        <p:spPr>
          <a:xfrm>
            <a:off x="10477417" y="3733850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Start With Why</a:t>
            </a:r>
            <a:endParaRPr lang="en-US" sz="2100" dirty="0"/>
          </a:p>
        </p:txBody>
      </p:sp>
      <p:sp>
        <p:nvSpPr>
          <p:cNvPr id="35" name="Text 32"/>
          <p:cNvSpPr/>
          <p:nvPr/>
        </p:nvSpPr>
        <p:spPr>
          <a:xfrm>
            <a:off x="10477417" y="4091947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Simon Sinek · 2009 · TED Talk / Book</a:t>
            </a:r>
            <a:endParaRPr lang="en-US" sz="1800" dirty="0"/>
          </a:p>
        </p:txBody>
      </p:sp>
      <p:sp>
        <p:nvSpPr>
          <p:cNvPr id="36" name="Text 33"/>
          <p:cNvSpPr/>
          <p:nvPr/>
        </p:nvSpPr>
        <p:spPr>
          <a:xfrm>
            <a:off x="10477417" y="4438551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Purpose-led storytelling as a way to rally teams and markets.</a:t>
            </a:r>
            <a:endParaRPr lang="en-US" sz="1800" dirty="0"/>
          </a:p>
        </p:txBody>
      </p:sp>
      <p:sp>
        <p:nvSpPr>
          <p:cNvPr id="37" name="Shape 34"/>
          <p:cNvSpPr/>
          <p:nvPr/>
        </p:nvSpPr>
        <p:spPr>
          <a:xfrm>
            <a:off x="9525001" y="6199105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8" name="Text 35"/>
          <p:cNvSpPr/>
          <p:nvPr/>
        </p:nvSpPr>
        <p:spPr>
          <a:xfrm>
            <a:off x="9448801" y="5030474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31</a:t>
            </a:r>
            <a:endParaRPr lang="en-US" sz="2400" dirty="0"/>
          </a:p>
        </p:txBody>
      </p:sp>
      <p:sp>
        <p:nvSpPr>
          <p:cNvPr id="39" name="Text 36"/>
          <p:cNvSpPr/>
          <p:nvPr/>
        </p:nvSpPr>
        <p:spPr>
          <a:xfrm>
            <a:off x="10477417" y="5041057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Stanford Commencement Address</a:t>
            </a:r>
            <a:endParaRPr lang="en-US" sz="2100" dirty="0"/>
          </a:p>
        </p:txBody>
      </p:sp>
      <p:sp>
        <p:nvSpPr>
          <p:cNvPr id="40" name="Text 37"/>
          <p:cNvSpPr/>
          <p:nvPr/>
        </p:nvSpPr>
        <p:spPr>
          <a:xfrm>
            <a:off x="10477417" y="5399154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Steve Jobs · 2005 · Speech</a:t>
            </a:r>
            <a:endParaRPr lang="en-US" sz="1800" dirty="0"/>
          </a:p>
        </p:txBody>
      </p:sp>
      <p:sp>
        <p:nvSpPr>
          <p:cNvPr id="41" name="Text 38"/>
          <p:cNvSpPr/>
          <p:nvPr/>
        </p:nvSpPr>
        <p:spPr>
          <a:xfrm>
            <a:off x="10477417" y="5745758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founder classic on passion, failure, mortality, and resilience.</a:t>
            </a:r>
            <a:endParaRPr lang="en-US" sz="1800" dirty="0"/>
          </a:p>
        </p:txBody>
      </p:sp>
      <p:sp>
        <p:nvSpPr>
          <p:cNvPr id="42" name="Shape 39"/>
          <p:cNvSpPr/>
          <p:nvPr/>
        </p:nvSpPr>
        <p:spPr>
          <a:xfrm>
            <a:off x="9525001" y="7506312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3" name="Text 40"/>
          <p:cNvSpPr/>
          <p:nvPr/>
        </p:nvSpPr>
        <p:spPr>
          <a:xfrm>
            <a:off x="9448801" y="6337681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32</a:t>
            </a:r>
            <a:endParaRPr lang="en-US" sz="2400" dirty="0"/>
          </a:p>
        </p:txBody>
      </p:sp>
      <p:sp>
        <p:nvSpPr>
          <p:cNvPr id="44" name="Text 41"/>
          <p:cNvSpPr/>
          <p:nvPr/>
        </p:nvSpPr>
        <p:spPr>
          <a:xfrm>
            <a:off x="10477417" y="6348264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How to Win Friends &amp; Influence People</a:t>
            </a:r>
            <a:endParaRPr lang="en-US" sz="2100" dirty="0"/>
          </a:p>
        </p:txBody>
      </p:sp>
      <p:sp>
        <p:nvSpPr>
          <p:cNvPr id="45" name="Text 42"/>
          <p:cNvSpPr/>
          <p:nvPr/>
        </p:nvSpPr>
        <p:spPr>
          <a:xfrm>
            <a:off x="10477417" y="6706361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Dale Carnegie · 1936 · Book</a:t>
            </a:r>
            <a:endParaRPr lang="en-US" sz="1800" dirty="0"/>
          </a:p>
        </p:txBody>
      </p:sp>
      <p:sp>
        <p:nvSpPr>
          <p:cNvPr id="46" name="Text 43"/>
          <p:cNvSpPr/>
          <p:nvPr/>
        </p:nvSpPr>
        <p:spPr>
          <a:xfrm>
            <a:off x="10477417" y="7052965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Timeless skills for sales, leadership, and networking.</a:t>
            </a:r>
            <a:endParaRPr lang="en-US" sz="1800" dirty="0"/>
          </a:p>
        </p:txBody>
      </p:sp>
      <p:sp>
        <p:nvSpPr>
          <p:cNvPr id="47" name="Text 44"/>
          <p:cNvSpPr/>
          <p:nvPr/>
        </p:nvSpPr>
        <p:spPr>
          <a:xfrm>
            <a:off x="17295648" y="9601234"/>
            <a:ext cx="382786" cy="2667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kern="0" spc="324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5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14591937" y="533384"/>
            <a:ext cx="3010297" cy="381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1143000" y="2117424"/>
            <a:ext cx="16002001" cy="15875"/>
          </a:xfrm>
          <a:prstGeom prst="rect">
            <a:avLst/>
          </a:prstGeom>
          <a:solidFill>
            <a:srgbClr val="00334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1066799" y="1448974"/>
            <a:ext cx="3739752" cy="2666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kern="0" spc="504" dirty="0">
                <a:solidFill>
                  <a:srgbClr val="82731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CHAPTER 03 · PART 2</a:t>
            </a:r>
            <a:endParaRPr lang="en-US" sz="1800" dirty="0"/>
          </a:p>
        </p:txBody>
      </p:sp>
      <p:sp>
        <p:nvSpPr>
          <p:cNvPr id="5" name="Text 2"/>
          <p:cNvSpPr/>
          <p:nvPr/>
        </p:nvSpPr>
        <p:spPr>
          <a:xfrm>
            <a:off x="4953000" y="1191170"/>
            <a:ext cx="10617071" cy="8382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6300" kern="0" spc="-126" dirty="0">
                <a:solidFill>
                  <a:srgbClr val="00334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Stories, Strategy &amp; </a:t>
            </a:r>
            <a:r>
              <a:rPr lang="en-US" sz="6300" i="1" kern="0" spc="-126" dirty="0">
                <a:solidFill>
                  <a:srgbClr val="1B939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Markets.</a:t>
            </a:r>
            <a:endParaRPr lang="en-US" sz="6300" dirty="0"/>
          </a:p>
        </p:txBody>
      </p:sp>
      <p:sp>
        <p:nvSpPr>
          <p:cNvPr id="6" name="Text 3"/>
          <p:cNvSpPr/>
          <p:nvPr/>
        </p:nvSpPr>
        <p:spPr>
          <a:xfrm>
            <a:off x="16224664" y="1162100"/>
            <a:ext cx="996537" cy="3047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100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#33–40</a:t>
            </a:r>
            <a:endParaRPr lang="en-US" sz="2100" dirty="0"/>
          </a:p>
        </p:txBody>
      </p:sp>
      <p:sp>
        <p:nvSpPr>
          <p:cNvPr id="7" name="Shape 4"/>
          <p:cNvSpPr/>
          <p:nvPr/>
        </p:nvSpPr>
        <p:spPr>
          <a:xfrm>
            <a:off x="1143000" y="3584691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066800" y="2416059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33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2095417" y="2426643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Think and Grow Rich</a:t>
            </a:r>
            <a:endParaRPr lang="en-US" sz="2100" dirty="0"/>
          </a:p>
        </p:txBody>
      </p:sp>
      <p:sp>
        <p:nvSpPr>
          <p:cNvPr id="10" name="Text 7"/>
          <p:cNvSpPr/>
          <p:nvPr/>
        </p:nvSpPr>
        <p:spPr>
          <a:xfrm>
            <a:off x="2095417" y="2784740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Napoleon Hill · 1937 · Book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2095417" y="3131344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dated but influential entrepreneurial mindset text.</a:t>
            </a:r>
            <a:endParaRPr lang="en-US" sz="1800" dirty="0"/>
          </a:p>
        </p:txBody>
      </p:sp>
      <p:sp>
        <p:nvSpPr>
          <p:cNvPr id="12" name="Shape 9"/>
          <p:cNvSpPr/>
          <p:nvPr/>
        </p:nvSpPr>
        <p:spPr>
          <a:xfrm>
            <a:off x="1143000" y="4891898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1066800" y="3723266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34</a:t>
            </a:r>
            <a:endParaRPr lang="en-US" sz="2400" dirty="0"/>
          </a:p>
        </p:txBody>
      </p:sp>
      <p:sp>
        <p:nvSpPr>
          <p:cNvPr id="14" name="Text 11"/>
          <p:cNvSpPr/>
          <p:nvPr/>
        </p:nvSpPr>
        <p:spPr>
          <a:xfrm>
            <a:off x="2095417" y="3733850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Blitzscaling</a:t>
            </a:r>
            <a:endParaRPr lang="en-US" sz="2100" dirty="0"/>
          </a:p>
        </p:txBody>
      </p:sp>
      <p:sp>
        <p:nvSpPr>
          <p:cNvPr id="15" name="Text 12"/>
          <p:cNvSpPr/>
          <p:nvPr/>
        </p:nvSpPr>
        <p:spPr>
          <a:xfrm>
            <a:off x="2095417" y="4091947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Reid Hoffman &amp; Chris Yeh · 2018 · Book</a:t>
            </a:r>
            <a:endParaRPr lang="en-US" sz="1800" dirty="0"/>
          </a:p>
        </p:txBody>
      </p:sp>
      <p:sp>
        <p:nvSpPr>
          <p:cNvPr id="16" name="Text 13"/>
          <p:cNvSpPr/>
          <p:nvPr/>
        </p:nvSpPr>
        <p:spPr>
          <a:xfrm>
            <a:off x="2095417" y="4438551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When speed and dominance matter more than efficiency.</a:t>
            </a:r>
            <a:endParaRPr lang="en-US" sz="1800" dirty="0"/>
          </a:p>
        </p:txBody>
      </p:sp>
      <p:sp>
        <p:nvSpPr>
          <p:cNvPr id="17" name="Shape 14"/>
          <p:cNvSpPr/>
          <p:nvPr/>
        </p:nvSpPr>
        <p:spPr>
          <a:xfrm>
            <a:off x="1143000" y="6199105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1066800" y="5030474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35</a:t>
            </a:r>
            <a:endParaRPr lang="en-US" sz="2400" dirty="0"/>
          </a:p>
        </p:txBody>
      </p:sp>
      <p:sp>
        <p:nvSpPr>
          <p:cNvPr id="19" name="Text 16"/>
          <p:cNvSpPr/>
          <p:nvPr/>
        </p:nvSpPr>
        <p:spPr>
          <a:xfrm>
            <a:off x="2095417" y="5041057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The Art of the Start</a:t>
            </a:r>
            <a:endParaRPr lang="en-US" sz="2100" dirty="0"/>
          </a:p>
        </p:txBody>
      </p:sp>
      <p:sp>
        <p:nvSpPr>
          <p:cNvPr id="20" name="Text 17"/>
          <p:cNvSpPr/>
          <p:nvPr/>
        </p:nvSpPr>
        <p:spPr>
          <a:xfrm>
            <a:off x="2095417" y="5399154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Guy Kawasaki · 2004 · Book</a:t>
            </a:r>
            <a:endParaRPr lang="en-US" sz="1800" dirty="0"/>
          </a:p>
        </p:txBody>
      </p:sp>
      <p:sp>
        <p:nvSpPr>
          <p:cNvPr id="21" name="Text 18"/>
          <p:cNvSpPr/>
          <p:nvPr/>
        </p:nvSpPr>
        <p:spPr>
          <a:xfrm>
            <a:off x="2095417" y="5745758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practical launch guide, including the 10/20/30 pitch rule.</a:t>
            </a:r>
            <a:endParaRPr lang="en-US" sz="1800" dirty="0"/>
          </a:p>
        </p:txBody>
      </p:sp>
      <p:sp>
        <p:nvSpPr>
          <p:cNvPr id="22" name="Shape 19"/>
          <p:cNvSpPr/>
          <p:nvPr/>
        </p:nvSpPr>
        <p:spPr>
          <a:xfrm>
            <a:off x="1143000" y="7506312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Text 20"/>
          <p:cNvSpPr/>
          <p:nvPr/>
        </p:nvSpPr>
        <p:spPr>
          <a:xfrm>
            <a:off x="1066800" y="6337681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36</a:t>
            </a:r>
            <a:endParaRPr lang="en-US" sz="2400" dirty="0"/>
          </a:p>
        </p:txBody>
      </p:sp>
      <p:sp>
        <p:nvSpPr>
          <p:cNvPr id="24" name="Text 21"/>
          <p:cNvSpPr/>
          <p:nvPr/>
        </p:nvSpPr>
        <p:spPr>
          <a:xfrm>
            <a:off x="2095417" y="6348264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The Tipping Point</a:t>
            </a:r>
            <a:endParaRPr lang="en-US" sz="2100" dirty="0"/>
          </a:p>
        </p:txBody>
      </p:sp>
      <p:sp>
        <p:nvSpPr>
          <p:cNvPr id="25" name="Text 22"/>
          <p:cNvSpPr/>
          <p:nvPr/>
        </p:nvSpPr>
        <p:spPr>
          <a:xfrm>
            <a:off x="2095417" y="6706361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Malcolm Gladwell · 2000 · Book</a:t>
            </a:r>
            <a:endParaRPr lang="en-US" sz="1800" dirty="0"/>
          </a:p>
        </p:txBody>
      </p:sp>
      <p:sp>
        <p:nvSpPr>
          <p:cNvPr id="26" name="Text 23"/>
          <p:cNvSpPr/>
          <p:nvPr/>
        </p:nvSpPr>
        <p:spPr>
          <a:xfrm>
            <a:off x="2095417" y="7052965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How small triggers produce large adoption curves.</a:t>
            </a:r>
            <a:endParaRPr lang="en-US" sz="1800" dirty="0"/>
          </a:p>
        </p:txBody>
      </p:sp>
      <p:sp>
        <p:nvSpPr>
          <p:cNvPr id="27" name="Shape 24"/>
          <p:cNvSpPr/>
          <p:nvPr/>
        </p:nvSpPr>
        <p:spPr>
          <a:xfrm>
            <a:off x="9525001" y="3904754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8" name="Text 25"/>
          <p:cNvSpPr/>
          <p:nvPr/>
        </p:nvSpPr>
        <p:spPr>
          <a:xfrm>
            <a:off x="9448801" y="2416059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37</a:t>
            </a:r>
            <a:endParaRPr lang="en-US" sz="2400" dirty="0"/>
          </a:p>
        </p:txBody>
      </p:sp>
      <p:sp>
        <p:nvSpPr>
          <p:cNvPr id="29" name="Text 26"/>
          <p:cNvSpPr/>
          <p:nvPr/>
        </p:nvSpPr>
        <p:spPr>
          <a:xfrm>
            <a:off x="10477417" y="2426643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The Long Tail</a:t>
            </a:r>
            <a:endParaRPr lang="en-US" sz="2100" dirty="0"/>
          </a:p>
        </p:txBody>
      </p:sp>
      <p:sp>
        <p:nvSpPr>
          <p:cNvPr id="30" name="Text 27"/>
          <p:cNvSpPr/>
          <p:nvPr/>
        </p:nvSpPr>
        <p:spPr>
          <a:xfrm>
            <a:off x="10477417" y="2784740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Chris Anderson · 2004 / 2006 · Essay &amp; Book</a:t>
            </a:r>
            <a:endParaRPr lang="en-US" sz="1800" dirty="0"/>
          </a:p>
        </p:txBody>
      </p:sp>
      <p:sp>
        <p:nvSpPr>
          <p:cNvPr id="31" name="Text 28"/>
          <p:cNvSpPr/>
          <p:nvPr/>
        </p:nvSpPr>
        <p:spPr>
          <a:xfrm>
            <a:off x="10477417" y="3131344"/>
            <a:ext cx="6867611" cy="67822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Internet distribution makes niche markets economically meaningful.</a:t>
            </a:r>
            <a:endParaRPr lang="en-US" sz="1800" dirty="0"/>
          </a:p>
        </p:txBody>
      </p:sp>
      <p:sp>
        <p:nvSpPr>
          <p:cNvPr id="32" name="Shape 29"/>
          <p:cNvSpPr/>
          <p:nvPr/>
        </p:nvSpPr>
        <p:spPr>
          <a:xfrm>
            <a:off x="9525001" y="5211961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3" name="Text 30"/>
          <p:cNvSpPr/>
          <p:nvPr/>
        </p:nvSpPr>
        <p:spPr>
          <a:xfrm>
            <a:off x="9448801" y="4043330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38</a:t>
            </a:r>
            <a:endParaRPr lang="en-US" sz="2400" dirty="0"/>
          </a:p>
        </p:txBody>
      </p:sp>
      <p:sp>
        <p:nvSpPr>
          <p:cNvPr id="34" name="Text 31"/>
          <p:cNvSpPr/>
          <p:nvPr/>
        </p:nvSpPr>
        <p:spPr>
          <a:xfrm>
            <a:off x="10477417" y="4053913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The 4-Hour Workweek</a:t>
            </a:r>
            <a:endParaRPr lang="en-US" sz="2100" dirty="0"/>
          </a:p>
        </p:txBody>
      </p:sp>
      <p:sp>
        <p:nvSpPr>
          <p:cNvPr id="35" name="Text 32"/>
          <p:cNvSpPr/>
          <p:nvPr/>
        </p:nvSpPr>
        <p:spPr>
          <a:xfrm>
            <a:off x="10477417" y="4412010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Timothy Ferriss · 2007 · Book</a:t>
            </a:r>
            <a:endParaRPr lang="en-US" sz="1800" dirty="0"/>
          </a:p>
        </p:txBody>
      </p:sp>
      <p:sp>
        <p:nvSpPr>
          <p:cNvPr id="36" name="Text 33"/>
          <p:cNvSpPr/>
          <p:nvPr/>
        </p:nvSpPr>
        <p:spPr>
          <a:xfrm>
            <a:off x="10477417" y="4758614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Automation, outsourcing, and lifestyle design as leverage.</a:t>
            </a:r>
            <a:endParaRPr lang="en-US" sz="1800" dirty="0"/>
          </a:p>
        </p:txBody>
      </p:sp>
      <p:sp>
        <p:nvSpPr>
          <p:cNvPr id="37" name="Shape 34"/>
          <p:cNvSpPr/>
          <p:nvPr/>
        </p:nvSpPr>
        <p:spPr>
          <a:xfrm>
            <a:off x="9525001" y="6519169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8" name="Text 35"/>
          <p:cNvSpPr/>
          <p:nvPr/>
        </p:nvSpPr>
        <p:spPr>
          <a:xfrm>
            <a:off x="9448801" y="5350537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39</a:t>
            </a:r>
            <a:endParaRPr lang="en-US" sz="2400" dirty="0"/>
          </a:p>
        </p:txBody>
      </p:sp>
      <p:sp>
        <p:nvSpPr>
          <p:cNvPr id="39" name="Text 36"/>
          <p:cNvSpPr/>
          <p:nvPr/>
        </p:nvSpPr>
        <p:spPr>
          <a:xfrm>
            <a:off x="10477417" y="5361120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The Innovator's Solution</a:t>
            </a:r>
            <a:endParaRPr lang="en-US" sz="2100" dirty="0"/>
          </a:p>
        </p:txBody>
      </p:sp>
      <p:sp>
        <p:nvSpPr>
          <p:cNvPr id="40" name="Text 37"/>
          <p:cNvSpPr/>
          <p:nvPr/>
        </p:nvSpPr>
        <p:spPr>
          <a:xfrm>
            <a:off x="10477417" y="5719217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Christensen &amp; Raynor · 2003 · Book</a:t>
            </a:r>
            <a:endParaRPr lang="en-US" sz="1800" dirty="0"/>
          </a:p>
        </p:txBody>
      </p:sp>
      <p:sp>
        <p:nvSpPr>
          <p:cNvPr id="41" name="Text 38"/>
          <p:cNvSpPr/>
          <p:nvPr/>
        </p:nvSpPr>
        <p:spPr>
          <a:xfrm>
            <a:off x="10477417" y="6065821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Disruptive strategy and jobs-to-be-done for new markets.</a:t>
            </a:r>
            <a:endParaRPr lang="en-US" sz="1800" dirty="0"/>
          </a:p>
        </p:txBody>
      </p:sp>
      <p:sp>
        <p:nvSpPr>
          <p:cNvPr id="42" name="Shape 39"/>
          <p:cNvSpPr/>
          <p:nvPr/>
        </p:nvSpPr>
        <p:spPr>
          <a:xfrm>
            <a:off x="9525001" y="7826375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3" name="Text 40"/>
          <p:cNvSpPr/>
          <p:nvPr/>
        </p:nvSpPr>
        <p:spPr>
          <a:xfrm>
            <a:off x="9448801" y="6657744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40</a:t>
            </a:r>
            <a:endParaRPr lang="en-US" sz="2400" dirty="0"/>
          </a:p>
        </p:txBody>
      </p:sp>
      <p:sp>
        <p:nvSpPr>
          <p:cNvPr id="44" name="Text 41"/>
          <p:cNvSpPr/>
          <p:nvPr/>
        </p:nvSpPr>
        <p:spPr>
          <a:xfrm>
            <a:off x="10477417" y="6668327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Disruptive Technologies: Catching the Wave</a:t>
            </a:r>
            <a:endParaRPr lang="en-US" sz="2100" dirty="0"/>
          </a:p>
        </p:txBody>
      </p:sp>
      <p:sp>
        <p:nvSpPr>
          <p:cNvPr id="45" name="Text 42"/>
          <p:cNvSpPr/>
          <p:nvPr/>
        </p:nvSpPr>
        <p:spPr>
          <a:xfrm>
            <a:off x="10477417" y="7026424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Bower &amp; Christensen · 1995 · HBR Article</a:t>
            </a:r>
            <a:endParaRPr lang="en-US" sz="1800" dirty="0"/>
          </a:p>
        </p:txBody>
      </p:sp>
      <p:sp>
        <p:nvSpPr>
          <p:cNvPr id="46" name="Text 43"/>
          <p:cNvSpPr/>
          <p:nvPr/>
        </p:nvSpPr>
        <p:spPr>
          <a:xfrm>
            <a:off x="10477417" y="7373028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article that introduced disruptive technologies to managers.</a:t>
            </a:r>
            <a:endParaRPr lang="en-US" sz="1800" dirty="0"/>
          </a:p>
        </p:txBody>
      </p:sp>
      <p:sp>
        <p:nvSpPr>
          <p:cNvPr id="47" name="Text 44"/>
          <p:cNvSpPr/>
          <p:nvPr/>
        </p:nvSpPr>
        <p:spPr>
          <a:xfrm>
            <a:off x="17305736" y="9601234"/>
            <a:ext cx="372699" cy="2667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kern="0" spc="324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100738" y="0"/>
            <a:ext cx="18288001" cy="10287000"/>
          </a:xfrm>
          <a:prstGeom prst="rect">
            <a:avLst/>
          </a:prstGeom>
          <a:solidFill>
            <a:srgbClr val="1B9390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762000" y="762000"/>
            <a:ext cx="3932305" cy="311462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85000" lnSpcReduction="10000"/>
          </a:bodyPr>
          <a:lstStyle/>
          <a:p>
            <a:pPr marL="0" indent="0" algn="l">
              <a:lnSpc>
                <a:spcPct val="85000"/>
              </a:lnSpc>
              <a:buNone/>
            </a:pPr>
            <a:r>
              <a:rPr lang="en-US" sz="28500" kern="0" spc="-1140" dirty="0">
                <a:solidFill>
                  <a:schemeClr val="bg1">
                    <a:alpha val="18000"/>
                  </a:scheme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04</a:t>
            </a:r>
            <a:endParaRPr lang="en-US" sz="28500" dirty="0">
              <a:solidFill>
                <a:schemeClr val="bg1">
                  <a:alpha val="18000"/>
                </a:schemeClr>
              </a:solidFill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alphaModFix amt="60000"/>
          </a:blip>
          <a:srcRect/>
          <a:stretch/>
        </p:blipFill>
        <p:spPr>
          <a:xfrm>
            <a:off x="9144001" y="0"/>
            <a:ext cx="9144001" cy="102870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>
            <a:alphaModFix amt="90000"/>
          </a:blip>
          <a:stretch>
            <a:fillRect/>
          </a:stretch>
        </p:blipFill>
        <p:spPr>
          <a:xfrm>
            <a:off x="14591937" y="533384"/>
            <a:ext cx="3010297" cy="3810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088757" y="3124870"/>
            <a:ext cx="8109487" cy="215112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94000"/>
              </a:lnSpc>
              <a:buNone/>
            </a:pPr>
            <a:r>
              <a:rPr lang="en-US" sz="8850" kern="0" spc="-22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Scaling, Culture &amp; Judgment.</a:t>
            </a:r>
            <a:endParaRPr lang="en-US" sz="8850" dirty="0"/>
          </a:p>
        </p:txBody>
      </p:sp>
      <p:sp>
        <p:nvSpPr>
          <p:cNvPr id="8" name="Text 4"/>
          <p:cNvSpPr/>
          <p:nvPr/>
        </p:nvSpPr>
        <p:spPr>
          <a:xfrm>
            <a:off x="1143001" y="5237179"/>
            <a:ext cx="7799522" cy="86674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5000"/>
              </a:lnSpc>
              <a:buNone/>
            </a:pPr>
            <a:r>
              <a:rPr lang="en-US" sz="2250" dirty="0">
                <a:solidFill>
                  <a:srgbClr val="FFFFFF">
                    <a:alpha val="85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messy middle: leadership, people, ethics, marketplaces, and investor judgment.</a:t>
            </a:r>
            <a:endParaRPr lang="en-US" sz="2250" dirty="0"/>
          </a:p>
        </p:txBody>
      </p:sp>
      <p:sp>
        <p:nvSpPr>
          <p:cNvPr id="9" name="Shape 5"/>
          <p:cNvSpPr/>
          <p:nvPr/>
        </p:nvSpPr>
        <p:spPr>
          <a:xfrm>
            <a:off x="1143000" y="6599205"/>
            <a:ext cx="8572501" cy="9525"/>
          </a:xfrm>
          <a:prstGeom prst="rect">
            <a:avLst/>
          </a:prstGeom>
          <a:solidFill>
            <a:srgbClr val="CFB72E">
              <a:alpha val="6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6"/>
          <p:cNvSpPr/>
          <p:nvPr/>
        </p:nvSpPr>
        <p:spPr>
          <a:xfrm>
            <a:off x="1143000" y="6833030"/>
            <a:ext cx="8829676" cy="2667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b="1" kern="0" spc="396" dirty="0">
                <a:solidFill>
                  <a:srgbClr val="CFB72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MIKE'S TAKE</a:t>
            </a:r>
            <a:endParaRPr lang="en-US" sz="1800" dirty="0"/>
          </a:p>
        </p:txBody>
      </p:sp>
      <p:sp>
        <p:nvSpPr>
          <p:cNvPr id="11" name="Text 7"/>
          <p:cNvSpPr/>
          <p:nvPr/>
        </p:nvSpPr>
        <p:spPr>
          <a:xfrm>
            <a:off x="1143000" y="7214030"/>
            <a:ext cx="7582546" cy="46474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850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i="1" dirty="0">
                <a:solidFill>
                  <a:srgbClr val="CFB72E"/>
                </a:solidFill>
                <a:latin typeface="Source Serif 4" pitchFamily="34" charset="0"/>
                <a:ea typeface="Source Serif 4" pitchFamily="34" charset="-122"/>
                <a:cs typeface="Source Serif 4" pitchFamily="34" charset="-120"/>
              </a:rPr>
              <a:t>"Culture, ethics, and operating cadence are diligence — not soft stuff."</a:t>
            </a:r>
            <a:endParaRPr lang="en-US" sz="2400" dirty="0">
              <a:solidFill>
                <a:srgbClr val="CFB72E"/>
              </a:solidFill>
            </a:endParaRPr>
          </a:p>
        </p:txBody>
      </p:sp>
      <p:sp>
        <p:nvSpPr>
          <p:cNvPr id="12" name="Text 8"/>
          <p:cNvSpPr/>
          <p:nvPr/>
        </p:nvSpPr>
        <p:spPr>
          <a:xfrm>
            <a:off x="17303751" y="9601234"/>
            <a:ext cx="374683" cy="2667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kern="0" spc="324" dirty="0">
                <a:solidFill>
                  <a:srgbClr val="FFFFFF">
                    <a:alpha val="55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5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14591937" y="533384"/>
            <a:ext cx="3010297" cy="381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1066800" y="2015691"/>
            <a:ext cx="16002001" cy="15875"/>
          </a:xfrm>
          <a:prstGeom prst="rect">
            <a:avLst/>
          </a:prstGeom>
          <a:solidFill>
            <a:srgbClr val="00334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929966" y="1467886"/>
            <a:ext cx="3699215" cy="2666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kern="0" spc="504" dirty="0">
                <a:solidFill>
                  <a:srgbClr val="82731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CHAPTER 04 · PART 1</a:t>
            </a:r>
            <a:endParaRPr lang="en-US" sz="1800" dirty="0"/>
          </a:p>
        </p:txBody>
      </p:sp>
      <p:sp>
        <p:nvSpPr>
          <p:cNvPr id="5" name="Text 2"/>
          <p:cNvSpPr/>
          <p:nvPr/>
        </p:nvSpPr>
        <p:spPr>
          <a:xfrm>
            <a:off x="4953000" y="1128286"/>
            <a:ext cx="10666211" cy="8382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6300" kern="0" spc="-126" dirty="0">
                <a:solidFill>
                  <a:srgbClr val="00334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Scaling, Culture &amp; </a:t>
            </a:r>
            <a:r>
              <a:rPr lang="en-US" sz="6300" i="1" kern="0" spc="-126" dirty="0">
                <a:solidFill>
                  <a:srgbClr val="1B939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Judgment.</a:t>
            </a:r>
            <a:endParaRPr lang="en-US" sz="6300" dirty="0"/>
          </a:p>
        </p:txBody>
      </p:sp>
      <p:sp>
        <p:nvSpPr>
          <p:cNvPr id="6" name="Text 3"/>
          <p:cNvSpPr/>
          <p:nvPr/>
        </p:nvSpPr>
        <p:spPr>
          <a:xfrm>
            <a:off x="16233015" y="1162100"/>
            <a:ext cx="988186" cy="3047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100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#41–52</a:t>
            </a:r>
            <a:endParaRPr lang="en-US" sz="2100" dirty="0"/>
          </a:p>
        </p:txBody>
      </p:sp>
      <p:sp>
        <p:nvSpPr>
          <p:cNvPr id="7" name="Shape 4"/>
          <p:cNvSpPr/>
          <p:nvPr/>
        </p:nvSpPr>
        <p:spPr>
          <a:xfrm>
            <a:off x="1143000" y="3398904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066800" y="2385384"/>
            <a:ext cx="742900" cy="28573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950" kern="0" spc="-19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41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2095417" y="2358926"/>
            <a:ext cx="6867611" cy="3352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950" kern="0" spc="-10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Competitive Strategy</a:t>
            </a:r>
            <a:endParaRPr lang="en-US" sz="1950" dirty="0"/>
          </a:p>
        </p:txBody>
      </p:sp>
      <p:sp>
        <p:nvSpPr>
          <p:cNvPr id="10" name="Text 7"/>
          <p:cNvSpPr/>
          <p:nvPr/>
        </p:nvSpPr>
        <p:spPr>
          <a:xfrm>
            <a:off x="2095417" y="2675103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Michael Porter · 1980 · Book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2095417" y="3002690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classic toolkit for industry structure and positioning.</a:t>
            </a:r>
            <a:endParaRPr lang="en-US" sz="1800" dirty="0"/>
          </a:p>
        </p:txBody>
      </p:sp>
      <p:sp>
        <p:nvSpPr>
          <p:cNvPr id="12" name="Shape 9"/>
          <p:cNvSpPr/>
          <p:nvPr/>
        </p:nvSpPr>
        <p:spPr>
          <a:xfrm>
            <a:off x="1143000" y="4520324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1066800" y="3506804"/>
            <a:ext cx="742900" cy="28573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950" kern="0" spc="-19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42</a:t>
            </a:r>
            <a:endParaRPr lang="en-US" sz="1950" dirty="0"/>
          </a:p>
        </p:txBody>
      </p:sp>
      <p:sp>
        <p:nvSpPr>
          <p:cNvPr id="14" name="Text 11"/>
          <p:cNvSpPr/>
          <p:nvPr/>
        </p:nvSpPr>
        <p:spPr>
          <a:xfrm>
            <a:off x="2095417" y="3480346"/>
            <a:ext cx="6867611" cy="3352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950" kern="0" spc="-10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Blue Ocean Shift</a:t>
            </a:r>
            <a:endParaRPr lang="en-US" sz="1950" dirty="0"/>
          </a:p>
        </p:txBody>
      </p:sp>
      <p:sp>
        <p:nvSpPr>
          <p:cNvPr id="15" name="Text 12"/>
          <p:cNvSpPr/>
          <p:nvPr/>
        </p:nvSpPr>
        <p:spPr>
          <a:xfrm>
            <a:off x="2095417" y="3796523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Kim &amp; Mauborgne · 2017 · Book</a:t>
            </a:r>
            <a:endParaRPr lang="en-US" sz="1800" dirty="0"/>
          </a:p>
        </p:txBody>
      </p:sp>
      <p:sp>
        <p:nvSpPr>
          <p:cNvPr id="16" name="Text 13"/>
          <p:cNvSpPr/>
          <p:nvPr/>
        </p:nvSpPr>
        <p:spPr>
          <a:xfrm>
            <a:off x="2095417" y="4124110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practical process for moving to new demand.</a:t>
            </a:r>
            <a:endParaRPr lang="en-US" sz="1800" dirty="0"/>
          </a:p>
        </p:txBody>
      </p:sp>
      <p:sp>
        <p:nvSpPr>
          <p:cNvPr id="17" name="Shape 14"/>
          <p:cNvSpPr/>
          <p:nvPr/>
        </p:nvSpPr>
        <p:spPr>
          <a:xfrm>
            <a:off x="1143000" y="5641744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1066800" y="4628224"/>
            <a:ext cx="742900" cy="28573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950" kern="0" spc="-19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43</a:t>
            </a:r>
            <a:endParaRPr lang="en-US" sz="1950" dirty="0"/>
          </a:p>
        </p:txBody>
      </p:sp>
      <p:sp>
        <p:nvSpPr>
          <p:cNvPr id="19" name="Text 16"/>
          <p:cNvSpPr/>
          <p:nvPr/>
        </p:nvSpPr>
        <p:spPr>
          <a:xfrm>
            <a:off x="2095417" y="4601766"/>
            <a:ext cx="6867611" cy="3352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950" kern="0" spc="-10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The Lean Startup Movement</a:t>
            </a:r>
            <a:endParaRPr lang="en-US" sz="1950" dirty="0"/>
          </a:p>
        </p:txBody>
      </p:sp>
      <p:sp>
        <p:nvSpPr>
          <p:cNvPr id="20" name="Text 17"/>
          <p:cNvSpPr/>
          <p:nvPr/>
        </p:nvSpPr>
        <p:spPr>
          <a:xfrm>
            <a:off x="2095417" y="4917943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Eric Ries · 2008–10 · Blog</a:t>
            </a:r>
            <a:endParaRPr lang="en-US" sz="1800" dirty="0"/>
          </a:p>
        </p:txBody>
      </p:sp>
      <p:sp>
        <p:nvSpPr>
          <p:cNvPr id="21" name="Text 18"/>
          <p:cNvSpPr/>
          <p:nvPr/>
        </p:nvSpPr>
        <p:spPr>
          <a:xfrm>
            <a:off x="2095417" y="5245530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early essays that built the lean startup community.</a:t>
            </a:r>
            <a:endParaRPr lang="en-US" sz="1800" dirty="0"/>
          </a:p>
        </p:txBody>
      </p:sp>
      <p:sp>
        <p:nvSpPr>
          <p:cNvPr id="22" name="Shape 19"/>
          <p:cNvSpPr/>
          <p:nvPr/>
        </p:nvSpPr>
        <p:spPr>
          <a:xfrm>
            <a:off x="1143000" y="6763164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Text 20"/>
          <p:cNvSpPr/>
          <p:nvPr/>
        </p:nvSpPr>
        <p:spPr>
          <a:xfrm>
            <a:off x="1066800" y="5749644"/>
            <a:ext cx="742900" cy="28573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950" kern="0" spc="-19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44</a:t>
            </a:r>
            <a:endParaRPr lang="en-US" sz="1950" dirty="0"/>
          </a:p>
        </p:txBody>
      </p:sp>
      <p:sp>
        <p:nvSpPr>
          <p:cNvPr id="24" name="Text 21"/>
          <p:cNvSpPr/>
          <p:nvPr/>
        </p:nvSpPr>
        <p:spPr>
          <a:xfrm>
            <a:off x="2095417" y="5723186"/>
            <a:ext cx="6867611" cy="3352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950" kern="0" spc="-10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The Netflix Culture Deck</a:t>
            </a:r>
            <a:endParaRPr lang="en-US" sz="1950" dirty="0"/>
          </a:p>
        </p:txBody>
      </p:sp>
      <p:sp>
        <p:nvSpPr>
          <p:cNvPr id="25" name="Text 22"/>
          <p:cNvSpPr/>
          <p:nvPr/>
        </p:nvSpPr>
        <p:spPr>
          <a:xfrm>
            <a:off x="2095417" y="6039363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Hastings &amp; McCord · 2009 · Slides</a:t>
            </a:r>
            <a:endParaRPr lang="en-US" sz="1800" dirty="0"/>
          </a:p>
        </p:txBody>
      </p:sp>
      <p:sp>
        <p:nvSpPr>
          <p:cNvPr id="26" name="Text 23"/>
          <p:cNvSpPr/>
          <p:nvPr/>
        </p:nvSpPr>
        <p:spPr>
          <a:xfrm>
            <a:off x="2095417" y="6366950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Freedom, responsibility, and high performance.</a:t>
            </a:r>
            <a:endParaRPr lang="en-US" sz="1800" dirty="0"/>
          </a:p>
        </p:txBody>
      </p:sp>
      <p:sp>
        <p:nvSpPr>
          <p:cNvPr id="27" name="Shape 24"/>
          <p:cNvSpPr/>
          <p:nvPr/>
        </p:nvSpPr>
        <p:spPr>
          <a:xfrm>
            <a:off x="1143000" y="7884584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8" name="Text 25"/>
          <p:cNvSpPr/>
          <p:nvPr/>
        </p:nvSpPr>
        <p:spPr>
          <a:xfrm>
            <a:off x="1066800" y="6871064"/>
            <a:ext cx="742900" cy="28573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950" kern="0" spc="-19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45</a:t>
            </a:r>
            <a:endParaRPr lang="en-US" sz="1950" dirty="0"/>
          </a:p>
        </p:txBody>
      </p:sp>
      <p:sp>
        <p:nvSpPr>
          <p:cNvPr id="29" name="Text 26"/>
          <p:cNvSpPr/>
          <p:nvPr/>
        </p:nvSpPr>
        <p:spPr>
          <a:xfrm>
            <a:off x="2095417" y="6844606"/>
            <a:ext cx="6867611" cy="3352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950" kern="0" spc="-10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How to Start a Startup</a:t>
            </a:r>
            <a:endParaRPr lang="en-US" sz="1950" dirty="0"/>
          </a:p>
        </p:txBody>
      </p:sp>
      <p:sp>
        <p:nvSpPr>
          <p:cNvPr id="30" name="Text 27"/>
          <p:cNvSpPr/>
          <p:nvPr/>
        </p:nvSpPr>
        <p:spPr>
          <a:xfrm>
            <a:off x="2095417" y="7160783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Sam Altman et al. · 2014 · Lectures</a:t>
            </a:r>
            <a:endParaRPr lang="en-US" sz="1800" dirty="0"/>
          </a:p>
        </p:txBody>
      </p:sp>
      <p:sp>
        <p:nvSpPr>
          <p:cNvPr id="31" name="Text 28"/>
          <p:cNvSpPr/>
          <p:nvPr/>
        </p:nvSpPr>
        <p:spPr>
          <a:xfrm>
            <a:off x="2095417" y="7488370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free startup curriculum from top SV operators.</a:t>
            </a:r>
            <a:endParaRPr lang="en-US" sz="1800" dirty="0"/>
          </a:p>
        </p:txBody>
      </p:sp>
      <p:sp>
        <p:nvSpPr>
          <p:cNvPr id="32" name="Shape 29"/>
          <p:cNvSpPr/>
          <p:nvPr/>
        </p:nvSpPr>
        <p:spPr>
          <a:xfrm>
            <a:off x="1143000" y="9006004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3" name="Text 30"/>
          <p:cNvSpPr/>
          <p:nvPr/>
        </p:nvSpPr>
        <p:spPr>
          <a:xfrm>
            <a:off x="1066800" y="7992484"/>
            <a:ext cx="742900" cy="28573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950" kern="0" spc="-19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46</a:t>
            </a:r>
            <a:endParaRPr lang="en-US" sz="1950" dirty="0"/>
          </a:p>
        </p:txBody>
      </p:sp>
      <p:sp>
        <p:nvSpPr>
          <p:cNvPr id="34" name="Text 31"/>
          <p:cNvSpPr/>
          <p:nvPr/>
        </p:nvSpPr>
        <p:spPr>
          <a:xfrm>
            <a:off x="2095417" y="7966026"/>
            <a:ext cx="6867611" cy="3352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950" kern="0" spc="-10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Angel Investing: The Gust Guide</a:t>
            </a:r>
            <a:endParaRPr lang="en-US" sz="1950" dirty="0"/>
          </a:p>
        </p:txBody>
      </p:sp>
      <p:sp>
        <p:nvSpPr>
          <p:cNvPr id="35" name="Text 32"/>
          <p:cNvSpPr/>
          <p:nvPr/>
        </p:nvSpPr>
        <p:spPr>
          <a:xfrm>
            <a:off x="2095417" y="8282203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David S. Rose · 2014 · Book</a:t>
            </a:r>
            <a:endParaRPr lang="en-US" sz="1800" dirty="0"/>
          </a:p>
        </p:txBody>
      </p:sp>
      <p:sp>
        <p:nvSpPr>
          <p:cNvPr id="36" name="Text 33"/>
          <p:cNvSpPr/>
          <p:nvPr/>
        </p:nvSpPr>
        <p:spPr>
          <a:xfrm>
            <a:off x="2095417" y="8609790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Angel investing from the investor's side.</a:t>
            </a:r>
            <a:endParaRPr lang="en-US" sz="1800" dirty="0"/>
          </a:p>
        </p:txBody>
      </p:sp>
      <p:sp>
        <p:nvSpPr>
          <p:cNvPr id="37" name="Shape 34"/>
          <p:cNvSpPr/>
          <p:nvPr/>
        </p:nvSpPr>
        <p:spPr>
          <a:xfrm>
            <a:off x="9525001" y="3398904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8" name="Text 35"/>
          <p:cNvSpPr/>
          <p:nvPr/>
        </p:nvSpPr>
        <p:spPr>
          <a:xfrm>
            <a:off x="9448801" y="2385384"/>
            <a:ext cx="742900" cy="28573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950" kern="0" spc="-19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47</a:t>
            </a:r>
            <a:endParaRPr lang="en-US" sz="1950" dirty="0"/>
          </a:p>
        </p:txBody>
      </p:sp>
      <p:sp>
        <p:nvSpPr>
          <p:cNvPr id="39" name="Text 36"/>
          <p:cNvSpPr/>
          <p:nvPr/>
        </p:nvSpPr>
        <p:spPr>
          <a:xfrm>
            <a:off x="10477417" y="2358926"/>
            <a:ext cx="6867611" cy="3352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950" kern="0" spc="-10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Amazon's 1997 Shareholder Letter</a:t>
            </a:r>
            <a:endParaRPr lang="en-US" sz="1950" dirty="0"/>
          </a:p>
        </p:txBody>
      </p:sp>
      <p:sp>
        <p:nvSpPr>
          <p:cNvPr id="40" name="Text 37"/>
          <p:cNvSpPr/>
          <p:nvPr/>
        </p:nvSpPr>
        <p:spPr>
          <a:xfrm>
            <a:off x="10477417" y="2675103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Jeff Bezos · 1998 · Letter</a:t>
            </a:r>
            <a:endParaRPr lang="en-US" sz="1800" dirty="0"/>
          </a:p>
        </p:txBody>
      </p:sp>
      <p:sp>
        <p:nvSpPr>
          <p:cNvPr id="41" name="Text 38"/>
          <p:cNvSpPr/>
          <p:nvPr/>
        </p:nvSpPr>
        <p:spPr>
          <a:xfrm>
            <a:off x="10477417" y="3002690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Customer obsession and reinvestment as a company creed.</a:t>
            </a:r>
            <a:endParaRPr lang="en-US" sz="1800" dirty="0"/>
          </a:p>
        </p:txBody>
      </p:sp>
      <p:sp>
        <p:nvSpPr>
          <p:cNvPr id="42" name="Shape 39"/>
          <p:cNvSpPr/>
          <p:nvPr/>
        </p:nvSpPr>
        <p:spPr>
          <a:xfrm>
            <a:off x="9525001" y="4520324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3" name="Text 40"/>
          <p:cNvSpPr/>
          <p:nvPr/>
        </p:nvSpPr>
        <p:spPr>
          <a:xfrm>
            <a:off x="9448801" y="3506804"/>
            <a:ext cx="742900" cy="28573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950" kern="0" spc="-19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48</a:t>
            </a:r>
            <a:endParaRPr lang="en-US" sz="1950" dirty="0"/>
          </a:p>
        </p:txBody>
      </p:sp>
      <p:sp>
        <p:nvSpPr>
          <p:cNvPr id="44" name="Text 41"/>
          <p:cNvSpPr/>
          <p:nvPr/>
        </p:nvSpPr>
        <p:spPr>
          <a:xfrm>
            <a:off x="10477417" y="3480346"/>
            <a:ext cx="6867611" cy="3352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950" kern="0" spc="-10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Bad Blood</a:t>
            </a:r>
            <a:endParaRPr lang="en-US" sz="1950" dirty="0"/>
          </a:p>
        </p:txBody>
      </p:sp>
      <p:sp>
        <p:nvSpPr>
          <p:cNvPr id="45" name="Text 42"/>
          <p:cNvSpPr/>
          <p:nvPr/>
        </p:nvSpPr>
        <p:spPr>
          <a:xfrm>
            <a:off x="10477417" y="3796523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John Carreyrou · 2018 · Book</a:t>
            </a:r>
            <a:endParaRPr lang="en-US" sz="1800" dirty="0"/>
          </a:p>
        </p:txBody>
      </p:sp>
      <p:sp>
        <p:nvSpPr>
          <p:cNvPr id="46" name="Text 43"/>
          <p:cNvSpPr/>
          <p:nvPr/>
        </p:nvSpPr>
        <p:spPr>
          <a:xfrm>
            <a:off x="10477417" y="4124110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Theranos, hype, governance, and diligence.</a:t>
            </a:r>
            <a:endParaRPr lang="en-US" sz="1800" dirty="0"/>
          </a:p>
        </p:txBody>
      </p:sp>
      <p:sp>
        <p:nvSpPr>
          <p:cNvPr id="47" name="Shape 44"/>
          <p:cNvSpPr/>
          <p:nvPr/>
        </p:nvSpPr>
        <p:spPr>
          <a:xfrm>
            <a:off x="9525001" y="5641744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8" name="Text 45"/>
          <p:cNvSpPr/>
          <p:nvPr/>
        </p:nvSpPr>
        <p:spPr>
          <a:xfrm>
            <a:off x="9448801" y="4628224"/>
            <a:ext cx="742900" cy="28573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950" kern="0" spc="-19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49</a:t>
            </a:r>
            <a:endParaRPr lang="en-US" sz="1950" dirty="0"/>
          </a:p>
        </p:txBody>
      </p:sp>
      <p:sp>
        <p:nvSpPr>
          <p:cNvPr id="49" name="Text 46"/>
          <p:cNvSpPr/>
          <p:nvPr/>
        </p:nvSpPr>
        <p:spPr>
          <a:xfrm>
            <a:off x="10477417" y="4601766"/>
            <a:ext cx="6867611" cy="3352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950" kern="0" spc="-10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The PayPal Mafia</a:t>
            </a:r>
            <a:endParaRPr lang="en-US" sz="1950" dirty="0"/>
          </a:p>
        </p:txBody>
      </p:sp>
      <p:sp>
        <p:nvSpPr>
          <p:cNvPr id="50" name="Text 47"/>
          <p:cNvSpPr/>
          <p:nvPr/>
        </p:nvSpPr>
        <p:spPr>
          <a:xfrm>
            <a:off x="10477417" y="4917943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Fortune · 2007 · Article</a:t>
            </a:r>
            <a:endParaRPr lang="en-US" sz="1800" dirty="0"/>
          </a:p>
        </p:txBody>
      </p:sp>
      <p:sp>
        <p:nvSpPr>
          <p:cNvPr id="51" name="Text 48"/>
          <p:cNvSpPr/>
          <p:nvPr/>
        </p:nvSpPr>
        <p:spPr>
          <a:xfrm>
            <a:off x="10477417" y="5245530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How one company seeded major founders and investors.</a:t>
            </a:r>
            <a:endParaRPr lang="en-US" sz="1800" dirty="0"/>
          </a:p>
        </p:txBody>
      </p:sp>
      <p:sp>
        <p:nvSpPr>
          <p:cNvPr id="52" name="Shape 49"/>
          <p:cNvSpPr/>
          <p:nvPr/>
        </p:nvSpPr>
        <p:spPr>
          <a:xfrm>
            <a:off x="9525001" y="6763164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3" name="Text 50"/>
          <p:cNvSpPr/>
          <p:nvPr/>
        </p:nvSpPr>
        <p:spPr>
          <a:xfrm>
            <a:off x="9448801" y="5749644"/>
            <a:ext cx="742900" cy="28573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950" kern="0" spc="-19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50</a:t>
            </a:r>
            <a:endParaRPr lang="en-US" sz="1950" dirty="0"/>
          </a:p>
        </p:txBody>
      </p:sp>
      <p:sp>
        <p:nvSpPr>
          <p:cNvPr id="54" name="Text 51"/>
          <p:cNvSpPr/>
          <p:nvPr/>
        </p:nvSpPr>
        <p:spPr>
          <a:xfrm>
            <a:off x="10477417" y="5723186"/>
            <a:ext cx="6867611" cy="3352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950" kern="0" spc="-10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Peopleware</a:t>
            </a:r>
            <a:endParaRPr lang="en-US" sz="1950" dirty="0"/>
          </a:p>
        </p:txBody>
      </p:sp>
      <p:sp>
        <p:nvSpPr>
          <p:cNvPr id="55" name="Text 52"/>
          <p:cNvSpPr/>
          <p:nvPr/>
        </p:nvSpPr>
        <p:spPr>
          <a:xfrm>
            <a:off x="10477417" y="6039363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DeMarco &amp; Lister · 1987 · Book</a:t>
            </a:r>
            <a:endParaRPr lang="en-US" sz="1800" dirty="0"/>
          </a:p>
        </p:txBody>
      </p:sp>
      <p:sp>
        <p:nvSpPr>
          <p:cNvPr id="56" name="Text 53"/>
          <p:cNvSpPr/>
          <p:nvPr/>
        </p:nvSpPr>
        <p:spPr>
          <a:xfrm>
            <a:off x="10477417" y="6366950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Productivity is a human and cultural issue.</a:t>
            </a:r>
            <a:endParaRPr lang="en-US" sz="1800" dirty="0"/>
          </a:p>
        </p:txBody>
      </p:sp>
      <p:sp>
        <p:nvSpPr>
          <p:cNvPr id="57" name="Shape 54"/>
          <p:cNvSpPr/>
          <p:nvPr/>
        </p:nvSpPr>
        <p:spPr>
          <a:xfrm>
            <a:off x="9525001" y="7884584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8" name="Text 55"/>
          <p:cNvSpPr/>
          <p:nvPr/>
        </p:nvSpPr>
        <p:spPr>
          <a:xfrm>
            <a:off x="9448801" y="6871064"/>
            <a:ext cx="742900" cy="28573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950" kern="0" spc="-19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51</a:t>
            </a:r>
            <a:endParaRPr lang="en-US" sz="1950" dirty="0"/>
          </a:p>
        </p:txBody>
      </p:sp>
      <p:sp>
        <p:nvSpPr>
          <p:cNvPr id="59" name="Text 56"/>
          <p:cNvSpPr/>
          <p:nvPr/>
        </p:nvSpPr>
        <p:spPr>
          <a:xfrm>
            <a:off x="10477417" y="6844606"/>
            <a:ext cx="6867611" cy="3352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950" kern="0" spc="-10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The Mythical Man-Month</a:t>
            </a:r>
            <a:endParaRPr lang="en-US" sz="1950" dirty="0"/>
          </a:p>
        </p:txBody>
      </p:sp>
      <p:sp>
        <p:nvSpPr>
          <p:cNvPr id="60" name="Text 57"/>
          <p:cNvSpPr/>
          <p:nvPr/>
        </p:nvSpPr>
        <p:spPr>
          <a:xfrm>
            <a:off x="10477417" y="7160783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Frederick P. Brooks Jr. · 1975 · Book</a:t>
            </a:r>
            <a:endParaRPr lang="en-US" sz="1800" dirty="0"/>
          </a:p>
        </p:txBody>
      </p:sp>
      <p:sp>
        <p:nvSpPr>
          <p:cNvPr id="61" name="Text 58"/>
          <p:cNvSpPr/>
          <p:nvPr/>
        </p:nvSpPr>
        <p:spPr>
          <a:xfrm>
            <a:off x="10477417" y="7488370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Why adding people to late projects makes them later.</a:t>
            </a:r>
            <a:endParaRPr lang="en-US" sz="1800" dirty="0"/>
          </a:p>
        </p:txBody>
      </p:sp>
      <p:sp>
        <p:nvSpPr>
          <p:cNvPr id="62" name="Shape 59"/>
          <p:cNvSpPr/>
          <p:nvPr/>
        </p:nvSpPr>
        <p:spPr>
          <a:xfrm>
            <a:off x="9525001" y="9006004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3" name="Text 60"/>
          <p:cNvSpPr/>
          <p:nvPr/>
        </p:nvSpPr>
        <p:spPr>
          <a:xfrm>
            <a:off x="9448801" y="7992484"/>
            <a:ext cx="742900" cy="28573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950" kern="0" spc="-19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52</a:t>
            </a:r>
            <a:endParaRPr lang="en-US" sz="1950" dirty="0"/>
          </a:p>
        </p:txBody>
      </p:sp>
      <p:sp>
        <p:nvSpPr>
          <p:cNvPr id="64" name="Text 61"/>
          <p:cNvSpPr/>
          <p:nvPr/>
        </p:nvSpPr>
        <p:spPr>
          <a:xfrm>
            <a:off x="10477417" y="7966026"/>
            <a:ext cx="6867611" cy="3352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950" kern="0" spc="-10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The Giving Tree of Founders</a:t>
            </a:r>
            <a:endParaRPr lang="en-US" sz="1950" dirty="0"/>
          </a:p>
        </p:txBody>
      </p:sp>
      <p:sp>
        <p:nvSpPr>
          <p:cNvPr id="65" name="Text 62"/>
          <p:cNvSpPr/>
          <p:nvPr/>
        </p:nvSpPr>
        <p:spPr>
          <a:xfrm>
            <a:off x="10477417" y="8282203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First Round Review · 2015 · Article</a:t>
            </a:r>
            <a:endParaRPr lang="en-US" sz="1800" dirty="0"/>
          </a:p>
        </p:txBody>
      </p:sp>
      <p:sp>
        <p:nvSpPr>
          <p:cNvPr id="66" name="Text 63"/>
          <p:cNvSpPr/>
          <p:nvPr/>
        </p:nvSpPr>
        <p:spPr>
          <a:xfrm>
            <a:off x="10477417" y="8609790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emotional cost of founder leadership.</a:t>
            </a:r>
            <a:endParaRPr lang="en-US" sz="1800" dirty="0"/>
          </a:p>
        </p:txBody>
      </p:sp>
      <p:sp>
        <p:nvSpPr>
          <p:cNvPr id="67" name="Text 64"/>
          <p:cNvSpPr/>
          <p:nvPr/>
        </p:nvSpPr>
        <p:spPr>
          <a:xfrm>
            <a:off x="17314086" y="9601234"/>
            <a:ext cx="364348" cy="2667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kern="0" spc="324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5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14591937" y="533384"/>
            <a:ext cx="3010297" cy="381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1066800" y="1973263"/>
            <a:ext cx="16002001" cy="15875"/>
          </a:xfrm>
          <a:prstGeom prst="rect">
            <a:avLst/>
          </a:prstGeom>
          <a:solidFill>
            <a:srgbClr val="00334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1066799" y="1446239"/>
            <a:ext cx="3746651" cy="2666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kern="0" spc="504" dirty="0">
                <a:solidFill>
                  <a:srgbClr val="82731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CHAPTER 04 · PART 2</a:t>
            </a:r>
            <a:endParaRPr lang="en-US" sz="1800" dirty="0"/>
          </a:p>
        </p:txBody>
      </p:sp>
      <p:sp>
        <p:nvSpPr>
          <p:cNvPr id="5" name="Text 2"/>
          <p:cNvSpPr/>
          <p:nvPr/>
        </p:nvSpPr>
        <p:spPr>
          <a:xfrm>
            <a:off x="4887551" y="1074795"/>
            <a:ext cx="10608300" cy="8382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6300" kern="0" spc="-126" dirty="0">
                <a:solidFill>
                  <a:srgbClr val="00334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Scaling, Culture &amp; </a:t>
            </a:r>
            <a:r>
              <a:rPr lang="en-US" sz="6300" i="1" kern="0" spc="-126" dirty="0">
                <a:solidFill>
                  <a:srgbClr val="1B939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Judgment.</a:t>
            </a:r>
            <a:endParaRPr lang="en-US" sz="6300" dirty="0"/>
          </a:p>
        </p:txBody>
      </p:sp>
      <p:sp>
        <p:nvSpPr>
          <p:cNvPr id="6" name="Text 3"/>
          <p:cNvSpPr/>
          <p:nvPr/>
        </p:nvSpPr>
        <p:spPr>
          <a:xfrm>
            <a:off x="16222845" y="1162100"/>
            <a:ext cx="998356" cy="3047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100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#53–65</a:t>
            </a:r>
            <a:endParaRPr lang="en-US" sz="2100" dirty="0"/>
          </a:p>
        </p:txBody>
      </p:sp>
      <p:sp>
        <p:nvSpPr>
          <p:cNvPr id="7" name="Shape 4"/>
          <p:cNvSpPr/>
          <p:nvPr/>
        </p:nvSpPr>
        <p:spPr>
          <a:xfrm>
            <a:off x="1143000" y="3398904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066800" y="2385384"/>
            <a:ext cx="742900" cy="28573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950" kern="0" spc="-19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53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2095417" y="2358926"/>
            <a:ext cx="6867611" cy="3352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950" kern="0" spc="-10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7 Habits of Highly Effective People</a:t>
            </a:r>
            <a:endParaRPr lang="en-US" sz="1950" dirty="0"/>
          </a:p>
        </p:txBody>
      </p:sp>
      <p:sp>
        <p:nvSpPr>
          <p:cNvPr id="10" name="Text 7"/>
          <p:cNvSpPr/>
          <p:nvPr/>
        </p:nvSpPr>
        <p:spPr>
          <a:xfrm>
            <a:off x="2095417" y="2675103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Stephen R. Covey · 1989 · Book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2095417" y="3002690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durable system for personal effectiveness.</a:t>
            </a:r>
            <a:endParaRPr lang="en-US" sz="1800" dirty="0"/>
          </a:p>
        </p:txBody>
      </p:sp>
      <p:sp>
        <p:nvSpPr>
          <p:cNvPr id="12" name="Shape 9"/>
          <p:cNvSpPr/>
          <p:nvPr/>
        </p:nvSpPr>
        <p:spPr>
          <a:xfrm>
            <a:off x="1143000" y="4520324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1066800" y="3506804"/>
            <a:ext cx="742900" cy="28573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950" kern="0" spc="-19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54</a:t>
            </a:r>
            <a:endParaRPr lang="en-US" sz="1950" dirty="0"/>
          </a:p>
        </p:txBody>
      </p:sp>
      <p:sp>
        <p:nvSpPr>
          <p:cNvPr id="14" name="Text 11"/>
          <p:cNvSpPr/>
          <p:nvPr/>
        </p:nvSpPr>
        <p:spPr>
          <a:xfrm>
            <a:off x="2095417" y="3480346"/>
            <a:ext cx="6867611" cy="3352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950" kern="0" spc="-10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The Manager's Path</a:t>
            </a:r>
            <a:endParaRPr lang="en-US" sz="1950" dirty="0"/>
          </a:p>
        </p:txBody>
      </p:sp>
      <p:sp>
        <p:nvSpPr>
          <p:cNvPr id="15" name="Text 12"/>
          <p:cNvSpPr/>
          <p:nvPr/>
        </p:nvSpPr>
        <p:spPr>
          <a:xfrm>
            <a:off x="2095417" y="3796523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Camille Fournier · 2017 · Book</a:t>
            </a:r>
            <a:endParaRPr lang="en-US" sz="1800" dirty="0"/>
          </a:p>
        </p:txBody>
      </p:sp>
      <p:sp>
        <p:nvSpPr>
          <p:cNvPr id="16" name="Text 13"/>
          <p:cNvSpPr/>
          <p:nvPr/>
        </p:nvSpPr>
        <p:spPr>
          <a:xfrm>
            <a:off x="2095417" y="4124110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Tech leaders growing from mentor to executive.</a:t>
            </a:r>
            <a:endParaRPr lang="en-US" sz="1800" dirty="0"/>
          </a:p>
        </p:txBody>
      </p:sp>
      <p:sp>
        <p:nvSpPr>
          <p:cNvPr id="17" name="Shape 14"/>
          <p:cNvSpPr/>
          <p:nvPr/>
        </p:nvSpPr>
        <p:spPr>
          <a:xfrm>
            <a:off x="1143000" y="5641744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1066800" y="4628224"/>
            <a:ext cx="742900" cy="28573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950" kern="0" spc="-19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55</a:t>
            </a:r>
            <a:endParaRPr lang="en-US" sz="1950" dirty="0"/>
          </a:p>
        </p:txBody>
      </p:sp>
      <p:sp>
        <p:nvSpPr>
          <p:cNvPr id="19" name="Text 16"/>
          <p:cNvSpPr/>
          <p:nvPr/>
        </p:nvSpPr>
        <p:spPr>
          <a:xfrm>
            <a:off x="2095417" y="4601766"/>
            <a:ext cx="6867611" cy="3352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950" kern="0" spc="-10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The Cathedral and the Bazaar</a:t>
            </a:r>
            <a:endParaRPr lang="en-US" sz="1950" dirty="0"/>
          </a:p>
        </p:txBody>
      </p:sp>
      <p:sp>
        <p:nvSpPr>
          <p:cNvPr id="20" name="Text 17"/>
          <p:cNvSpPr/>
          <p:nvPr/>
        </p:nvSpPr>
        <p:spPr>
          <a:xfrm>
            <a:off x="2095417" y="4917943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Eric S. Raymond · 1999 · Essay</a:t>
            </a:r>
            <a:endParaRPr lang="en-US" sz="1800" dirty="0"/>
          </a:p>
        </p:txBody>
      </p:sp>
      <p:sp>
        <p:nvSpPr>
          <p:cNvPr id="21" name="Text 18"/>
          <p:cNvSpPr/>
          <p:nvPr/>
        </p:nvSpPr>
        <p:spPr>
          <a:xfrm>
            <a:off x="2095417" y="5245530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Open-source as a different production model.</a:t>
            </a:r>
            <a:endParaRPr lang="en-US" sz="1800" dirty="0"/>
          </a:p>
        </p:txBody>
      </p:sp>
      <p:sp>
        <p:nvSpPr>
          <p:cNvPr id="22" name="Shape 19"/>
          <p:cNvSpPr/>
          <p:nvPr/>
        </p:nvSpPr>
        <p:spPr>
          <a:xfrm>
            <a:off x="1143000" y="6763164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Text 20"/>
          <p:cNvSpPr/>
          <p:nvPr/>
        </p:nvSpPr>
        <p:spPr>
          <a:xfrm>
            <a:off x="1066800" y="5749644"/>
            <a:ext cx="742900" cy="28573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950" kern="0" spc="-19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56</a:t>
            </a:r>
            <a:endParaRPr lang="en-US" sz="1950" dirty="0"/>
          </a:p>
        </p:txBody>
      </p:sp>
      <p:sp>
        <p:nvSpPr>
          <p:cNvPr id="24" name="Text 21"/>
          <p:cNvSpPr/>
          <p:nvPr/>
        </p:nvSpPr>
        <p:spPr>
          <a:xfrm>
            <a:off x="2095417" y="5723186"/>
            <a:ext cx="6867611" cy="3352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950" kern="0" spc="-10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Lean Analytics</a:t>
            </a:r>
            <a:endParaRPr lang="en-US" sz="1950" dirty="0"/>
          </a:p>
        </p:txBody>
      </p:sp>
      <p:sp>
        <p:nvSpPr>
          <p:cNvPr id="25" name="Text 22"/>
          <p:cNvSpPr/>
          <p:nvPr/>
        </p:nvSpPr>
        <p:spPr>
          <a:xfrm>
            <a:off x="2095417" y="6039363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Croll &amp; Yoskovitz · 2013 · Book</a:t>
            </a:r>
            <a:endParaRPr lang="en-US" sz="1800" dirty="0"/>
          </a:p>
        </p:txBody>
      </p:sp>
      <p:sp>
        <p:nvSpPr>
          <p:cNvPr id="26" name="Text 23"/>
          <p:cNvSpPr/>
          <p:nvPr/>
        </p:nvSpPr>
        <p:spPr>
          <a:xfrm>
            <a:off x="2095417" y="6366950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Metrics by stage — and the One Metric That Matters.</a:t>
            </a:r>
            <a:endParaRPr lang="en-US" sz="1800" dirty="0"/>
          </a:p>
        </p:txBody>
      </p:sp>
      <p:sp>
        <p:nvSpPr>
          <p:cNvPr id="27" name="Shape 24"/>
          <p:cNvSpPr/>
          <p:nvPr/>
        </p:nvSpPr>
        <p:spPr>
          <a:xfrm>
            <a:off x="1143000" y="7884584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8" name="Text 25"/>
          <p:cNvSpPr/>
          <p:nvPr/>
        </p:nvSpPr>
        <p:spPr>
          <a:xfrm>
            <a:off x="1066800" y="6871064"/>
            <a:ext cx="742900" cy="28573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950" kern="0" spc="-19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57</a:t>
            </a:r>
            <a:endParaRPr lang="en-US" sz="1950" dirty="0"/>
          </a:p>
        </p:txBody>
      </p:sp>
      <p:sp>
        <p:nvSpPr>
          <p:cNvPr id="29" name="Text 26"/>
          <p:cNvSpPr/>
          <p:nvPr/>
        </p:nvSpPr>
        <p:spPr>
          <a:xfrm>
            <a:off x="2095417" y="6844606"/>
            <a:ext cx="6867611" cy="3352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950" kern="0" spc="-10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Traction</a:t>
            </a:r>
            <a:endParaRPr lang="en-US" sz="1950" dirty="0"/>
          </a:p>
        </p:txBody>
      </p:sp>
      <p:sp>
        <p:nvSpPr>
          <p:cNvPr id="30" name="Text 27"/>
          <p:cNvSpPr/>
          <p:nvPr/>
        </p:nvSpPr>
        <p:spPr>
          <a:xfrm>
            <a:off x="2095417" y="7160783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Weinberg &amp; Mares · 2014 · Book</a:t>
            </a:r>
            <a:endParaRPr lang="en-US" sz="1800" dirty="0"/>
          </a:p>
        </p:txBody>
      </p:sp>
      <p:sp>
        <p:nvSpPr>
          <p:cNvPr id="31" name="Text 28"/>
          <p:cNvSpPr/>
          <p:nvPr/>
        </p:nvSpPr>
        <p:spPr>
          <a:xfrm>
            <a:off x="2095417" y="7488370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systematic way to find the right growth channel.</a:t>
            </a:r>
            <a:endParaRPr lang="en-US" sz="1800" dirty="0"/>
          </a:p>
        </p:txBody>
      </p:sp>
      <p:sp>
        <p:nvSpPr>
          <p:cNvPr id="32" name="Shape 29"/>
          <p:cNvSpPr/>
          <p:nvPr/>
        </p:nvSpPr>
        <p:spPr>
          <a:xfrm>
            <a:off x="1143000" y="9006004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3" name="Text 30"/>
          <p:cNvSpPr/>
          <p:nvPr/>
        </p:nvSpPr>
        <p:spPr>
          <a:xfrm>
            <a:off x="1066800" y="7992484"/>
            <a:ext cx="742900" cy="28573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950" kern="0" spc="-19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58</a:t>
            </a:r>
            <a:endParaRPr lang="en-US" sz="1950" dirty="0"/>
          </a:p>
        </p:txBody>
      </p:sp>
      <p:sp>
        <p:nvSpPr>
          <p:cNvPr id="34" name="Text 31"/>
          <p:cNvSpPr/>
          <p:nvPr/>
        </p:nvSpPr>
        <p:spPr>
          <a:xfrm>
            <a:off x="2095417" y="7966026"/>
            <a:ext cx="6867611" cy="3352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950" kern="0" spc="-10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The Customer-Funded Business</a:t>
            </a:r>
            <a:endParaRPr lang="en-US" sz="1950" dirty="0"/>
          </a:p>
        </p:txBody>
      </p:sp>
      <p:sp>
        <p:nvSpPr>
          <p:cNvPr id="35" name="Text 32"/>
          <p:cNvSpPr/>
          <p:nvPr/>
        </p:nvSpPr>
        <p:spPr>
          <a:xfrm>
            <a:off x="2095417" y="8282203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John Mullins · 2014 · Book</a:t>
            </a:r>
            <a:endParaRPr lang="en-US" sz="1800" dirty="0"/>
          </a:p>
        </p:txBody>
      </p:sp>
      <p:sp>
        <p:nvSpPr>
          <p:cNvPr id="36" name="Text 33"/>
          <p:cNvSpPr/>
          <p:nvPr/>
        </p:nvSpPr>
        <p:spPr>
          <a:xfrm>
            <a:off x="2095417" y="8609790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Revenue, not just VC, can finance a company.</a:t>
            </a:r>
            <a:endParaRPr lang="en-US" sz="1800" dirty="0"/>
          </a:p>
        </p:txBody>
      </p:sp>
      <p:sp>
        <p:nvSpPr>
          <p:cNvPr id="37" name="Shape 34"/>
          <p:cNvSpPr/>
          <p:nvPr/>
        </p:nvSpPr>
        <p:spPr>
          <a:xfrm>
            <a:off x="1143000" y="10127424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8" name="Text 35"/>
          <p:cNvSpPr/>
          <p:nvPr/>
        </p:nvSpPr>
        <p:spPr>
          <a:xfrm>
            <a:off x="1066800" y="9113904"/>
            <a:ext cx="742900" cy="28573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950" kern="0" spc="-19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59</a:t>
            </a:r>
            <a:endParaRPr lang="en-US" sz="1950" dirty="0"/>
          </a:p>
        </p:txBody>
      </p:sp>
      <p:sp>
        <p:nvSpPr>
          <p:cNvPr id="39" name="Text 36"/>
          <p:cNvSpPr/>
          <p:nvPr/>
        </p:nvSpPr>
        <p:spPr>
          <a:xfrm>
            <a:off x="2095417" y="9087446"/>
            <a:ext cx="6867611" cy="3352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950" kern="0" spc="-10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Definitive Guide to Raising From Angels</a:t>
            </a:r>
            <a:endParaRPr lang="en-US" sz="1950" dirty="0"/>
          </a:p>
        </p:txBody>
      </p:sp>
      <p:sp>
        <p:nvSpPr>
          <p:cNvPr id="40" name="Text 37"/>
          <p:cNvSpPr/>
          <p:nvPr/>
        </p:nvSpPr>
        <p:spPr>
          <a:xfrm>
            <a:off x="2095417" y="9403623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Bill Payne · 2014 · eBook</a:t>
            </a:r>
            <a:endParaRPr lang="en-US" sz="1800" dirty="0"/>
          </a:p>
        </p:txBody>
      </p:sp>
      <p:sp>
        <p:nvSpPr>
          <p:cNvPr id="41" name="Text 38"/>
          <p:cNvSpPr/>
          <p:nvPr/>
        </p:nvSpPr>
        <p:spPr>
          <a:xfrm>
            <a:off x="2095417" y="9731210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Angel fundraising, valuation, and expectations.</a:t>
            </a:r>
            <a:endParaRPr lang="en-US" sz="1800" dirty="0"/>
          </a:p>
        </p:txBody>
      </p:sp>
      <p:sp>
        <p:nvSpPr>
          <p:cNvPr id="42" name="Shape 39"/>
          <p:cNvSpPr/>
          <p:nvPr/>
        </p:nvSpPr>
        <p:spPr>
          <a:xfrm>
            <a:off x="9525001" y="3398904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3" name="Text 40"/>
          <p:cNvSpPr/>
          <p:nvPr/>
        </p:nvSpPr>
        <p:spPr>
          <a:xfrm>
            <a:off x="9448801" y="2385384"/>
            <a:ext cx="742900" cy="28573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950" kern="0" spc="-19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60</a:t>
            </a:r>
            <a:endParaRPr lang="en-US" sz="1950" dirty="0"/>
          </a:p>
        </p:txBody>
      </p:sp>
      <p:sp>
        <p:nvSpPr>
          <p:cNvPr id="44" name="Text 41"/>
          <p:cNvSpPr/>
          <p:nvPr/>
        </p:nvSpPr>
        <p:spPr>
          <a:xfrm>
            <a:off x="10477417" y="2358926"/>
            <a:ext cx="6867611" cy="3352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950" kern="0" spc="-10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Effectuation</a:t>
            </a:r>
            <a:endParaRPr lang="en-US" sz="1950" dirty="0"/>
          </a:p>
        </p:txBody>
      </p:sp>
      <p:sp>
        <p:nvSpPr>
          <p:cNvPr id="45" name="Text 42"/>
          <p:cNvSpPr/>
          <p:nvPr/>
        </p:nvSpPr>
        <p:spPr>
          <a:xfrm>
            <a:off x="10477417" y="2675103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Saras Sarasvathy · 2001 · Research</a:t>
            </a:r>
            <a:endParaRPr lang="en-US" sz="1800" dirty="0"/>
          </a:p>
        </p:txBody>
      </p:sp>
      <p:sp>
        <p:nvSpPr>
          <p:cNvPr id="46" name="Text 43"/>
          <p:cNvSpPr/>
          <p:nvPr/>
        </p:nvSpPr>
        <p:spPr>
          <a:xfrm>
            <a:off x="10477417" y="3002690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Entrepreneurs co-create the future from means at hand.</a:t>
            </a:r>
            <a:endParaRPr lang="en-US" sz="1800" dirty="0"/>
          </a:p>
        </p:txBody>
      </p:sp>
      <p:sp>
        <p:nvSpPr>
          <p:cNvPr id="47" name="Shape 44"/>
          <p:cNvSpPr/>
          <p:nvPr/>
        </p:nvSpPr>
        <p:spPr>
          <a:xfrm>
            <a:off x="9525001" y="4520324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8" name="Text 45"/>
          <p:cNvSpPr/>
          <p:nvPr/>
        </p:nvSpPr>
        <p:spPr>
          <a:xfrm>
            <a:off x="9448801" y="3506804"/>
            <a:ext cx="742900" cy="28573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950" kern="0" spc="-19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61</a:t>
            </a:r>
            <a:endParaRPr lang="en-US" sz="1950" dirty="0"/>
          </a:p>
        </p:txBody>
      </p:sp>
      <p:sp>
        <p:nvSpPr>
          <p:cNvPr id="49" name="Text 46"/>
          <p:cNvSpPr/>
          <p:nvPr/>
        </p:nvSpPr>
        <p:spPr>
          <a:xfrm>
            <a:off x="10477417" y="3480346"/>
            <a:ext cx="6867611" cy="3352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950" kern="0" spc="-10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Capitalism, Socialism &amp; Democracy</a:t>
            </a:r>
            <a:endParaRPr lang="en-US" sz="1950" dirty="0"/>
          </a:p>
        </p:txBody>
      </p:sp>
      <p:sp>
        <p:nvSpPr>
          <p:cNvPr id="50" name="Text 47"/>
          <p:cNvSpPr/>
          <p:nvPr/>
        </p:nvSpPr>
        <p:spPr>
          <a:xfrm>
            <a:off x="10477417" y="3796523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Joseph A. Schumpeter · 1942 · Book</a:t>
            </a:r>
            <a:endParaRPr lang="en-US" sz="1800" dirty="0"/>
          </a:p>
        </p:txBody>
      </p:sp>
      <p:sp>
        <p:nvSpPr>
          <p:cNvPr id="51" name="Text 48"/>
          <p:cNvSpPr/>
          <p:nvPr/>
        </p:nvSpPr>
        <p:spPr>
          <a:xfrm>
            <a:off x="10477417" y="4124110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source text for creative destruction.</a:t>
            </a:r>
            <a:endParaRPr lang="en-US" sz="1800" dirty="0"/>
          </a:p>
        </p:txBody>
      </p:sp>
      <p:sp>
        <p:nvSpPr>
          <p:cNvPr id="52" name="Shape 49"/>
          <p:cNvSpPr/>
          <p:nvPr/>
        </p:nvSpPr>
        <p:spPr>
          <a:xfrm>
            <a:off x="9525001" y="5641744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3" name="Text 50"/>
          <p:cNvSpPr/>
          <p:nvPr/>
        </p:nvSpPr>
        <p:spPr>
          <a:xfrm>
            <a:off x="9448801" y="4628224"/>
            <a:ext cx="742900" cy="28573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950" kern="0" spc="-19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62</a:t>
            </a:r>
            <a:endParaRPr lang="en-US" sz="1950" dirty="0"/>
          </a:p>
        </p:txBody>
      </p:sp>
      <p:sp>
        <p:nvSpPr>
          <p:cNvPr id="54" name="Text 51"/>
          <p:cNvSpPr/>
          <p:nvPr/>
        </p:nvSpPr>
        <p:spPr>
          <a:xfrm>
            <a:off x="10477417" y="4601766"/>
            <a:ext cx="6867611" cy="3352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950" kern="0" spc="-10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Pirate Metrics (AARRR)</a:t>
            </a:r>
            <a:endParaRPr lang="en-US" sz="1950" dirty="0"/>
          </a:p>
        </p:txBody>
      </p:sp>
      <p:sp>
        <p:nvSpPr>
          <p:cNvPr id="55" name="Text 52"/>
          <p:cNvSpPr/>
          <p:nvPr/>
        </p:nvSpPr>
        <p:spPr>
          <a:xfrm>
            <a:off x="10477417" y="4917943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Dave McClure · 2007 · Talk</a:t>
            </a:r>
            <a:endParaRPr lang="en-US" sz="1800" dirty="0"/>
          </a:p>
        </p:txBody>
      </p:sp>
      <p:sp>
        <p:nvSpPr>
          <p:cNvPr id="56" name="Text 53"/>
          <p:cNvSpPr/>
          <p:nvPr/>
        </p:nvSpPr>
        <p:spPr>
          <a:xfrm>
            <a:off x="10477417" y="5245530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Acquisition, activation, retention, referral, revenue.</a:t>
            </a:r>
            <a:endParaRPr lang="en-US" sz="1800" dirty="0"/>
          </a:p>
        </p:txBody>
      </p:sp>
      <p:sp>
        <p:nvSpPr>
          <p:cNvPr id="57" name="Shape 54"/>
          <p:cNvSpPr/>
          <p:nvPr/>
        </p:nvSpPr>
        <p:spPr>
          <a:xfrm>
            <a:off x="9525001" y="6763164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8" name="Text 55"/>
          <p:cNvSpPr/>
          <p:nvPr/>
        </p:nvSpPr>
        <p:spPr>
          <a:xfrm>
            <a:off x="9448801" y="5749644"/>
            <a:ext cx="742900" cy="28573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950" kern="0" spc="-19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63</a:t>
            </a:r>
            <a:endParaRPr lang="en-US" sz="1950" dirty="0"/>
          </a:p>
        </p:txBody>
      </p:sp>
      <p:sp>
        <p:nvSpPr>
          <p:cNvPr id="59" name="Text 56"/>
          <p:cNvSpPr/>
          <p:nvPr/>
        </p:nvSpPr>
        <p:spPr>
          <a:xfrm>
            <a:off x="10477417" y="5723186"/>
            <a:ext cx="6867611" cy="3352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950" kern="0" spc="-10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State of Startups Reports</a:t>
            </a:r>
            <a:endParaRPr lang="en-US" sz="1950" dirty="0"/>
          </a:p>
        </p:txBody>
      </p:sp>
      <p:sp>
        <p:nvSpPr>
          <p:cNvPr id="60" name="Text 57"/>
          <p:cNvSpPr/>
          <p:nvPr/>
        </p:nvSpPr>
        <p:spPr>
          <a:xfrm>
            <a:off x="10477417" y="6039363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First Round Capital · 2015–present</a:t>
            </a:r>
            <a:endParaRPr lang="en-US" sz="1800" dirty="0"/>
          </a:p>
        </p:txBody>
      </p:sp>
      <p:sp>
        <p:nvSpPr>
          <p:cNvPr id="61" name="Text 58"/>
          <p:cNvSpPr/>
          <p:nvPr/>
        </p:nvSpPr>
        <p:spPr>
          <a:xfrm>
            <a:off x="10477417" y="6366950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recurring snapshot of founder behavior and trends.</a:t>
            </a:r>
            <a:endParaRPr lang="en-US" sz="1800" dirty="0"/>
          </a:p>
        </p:txBody>
      </p:sp>
      <p:sp>
        <p:nvSpPr>
          <p:cNvPr id="62" name="Shape 59"/>
          <p:cNvSpPr/>
          <p:nvPr/>
        </p:nvSpPr>
        <p:spPr>
          <a:xfrm>
            <a:off x="9525001" y="7884584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3" name="Text 60"/>
          <p:cNvSpPr/>
          <p:nvPr/>
        </p:nvSpPr>
        <p:spPr>
          <a:xfrm>
            <a:off x="9448801" y="6871064"/>
            <a:ext cx="742900" cy="28573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950" kern="0" spc="-19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64</a:t>
            </a:r>
            <a:endParaRPr lang="en-US" sz="1950" dirty="0"/>
          </a:p>
        </p:txBody>
      </p:sp>
      <p:sp>
        <p:nvSpPr>
          <p:cNvPr id="64" name="Text 61"/>
          <p:cNvSpPr/>
          <p:nvPr/>
        </p:nvSpPr>
        <p:spPr>
          <a:xfrm>
            <a:off x="10477417" y="6844606"/>
            <a:ext cx="6867611" cy="3352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950" kern="0" spc="-10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The Single Biggest Reason Startups Succeed</a:t>
            </a:r>
            <a:endParaRPr lang="en-US" sz="1950" dirty="0"/>
          </a:p>
        </p:txBody>
      </p:sp>
      <p:sp>
        <p:nvSpPr>
          <p:cNvPr id="65" name="Text 62"/>
          <p:cNvSpPr/>
          <p:nvPr/>
        </p:nvSpPr>
        <p:spPr>
          <a:xfrm>
            <a:off x="10477417" y="7160783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Bill Gross · 2015 · TED Talk</a:t>
            </a:r>
            <a:endParaRPr lang="en-US" sz="1800" dirty="0"/>
          </a:p>
        </p:txBody>
      </p:sp>
      <p:sp>
        <p:nvSpPr>
          <p:cNvPr id="66" name="Text 63"/>
          <p:cNvSpPr/>
          <p:nvPr/>
        </p:nvSpPr>
        <p:spPr>
          <a:xfrm>
            <a:off x="10477417" y="7488370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short, data-driven argument that timing matters most.</a:t>
            </a:r>
            <a:endParaRPr lang="en-US" sz="1800" dirty="0"/>
          </a:p>
        </p:txBody>
      </p:sp>
      <p:sp>
        <p:nvSpPr>
          <p:cNvPr id="67" name="Shape 64"/>
          <p:cNvSpPr/>
          <p:nvPr/>
        </p:nvSpPr>
        <p:spPr>
          <a:xfrm>
            <a:off x="9525001" y="9006004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8" name="Text 65"/>
          <p:cNvSpPr/>
          <p:nvPr/>
        </p:nvSpPr>
        <p:spPr>
          <a:xfrm>
            <a:off x="9448801" y="7992484"/>
            <a:ext cx="742900" cy="28573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950" kern="0" spc="-19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65</a:t>
            </a:r>
            <a:endParaRPr lang="en-US" sz="1950" dirty="0"/>
          </a:p>
        </p:txBody>
      </p:sp>
      <p:sp>
        <p:nvSpPr>
          <p:cNvPr id="69" name="Text 66"/>
          <p:cNvSpPr/>
          <p:nvPr/>
        </p:nvSpPr>
        <p:spPr>
          <a:xfrm>
            <a:off x="10477417" y="7966026"/>
            <a:ext cx="6867611" cy="3352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950" kern="0" spc="-10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High Growth Handbook</a:t>
            </a:r>
            <a:endParaRPr lang="en-US" sz="1950" dirty="0"/>
          </a:p>
        </p:txBody>
      </p:sp>
      <p:sp>
        <p:nvSpPr>
          <p:cNvPr id="70" name="Text 67"/>
          <p:cNvSpPr/>
          <p:nvPr/>
        </p:nvSpPr>
        <p:spPr>
          <a:xfrm>
            <a:off x="10477417" y="8282203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Elad Gil · 2018 · Book</a:t>
            </a:r>
            <a:endParaRPr lang="en-US" sz="1800" dirty="0"/>
          </a:p>
        </p:txBody>
      </p:sp>
      <p:sp>
        <p:nvSpPr>
          <p:cNvPr id="71" name="Text 68"/>
          <p:cNvSpPr/>
          <p:nvPr/>
        </p:nvSpPr>
        <p:spPr>
          <a:xfrm>
            <a:off x="10477417" y="8609790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scaling field guide for life after product-market fit.</a:t>
            </a:r>
            <a:endParaRPr lang="en-US" sz="1800" dirty="0"/>
          </a:p>
        </p:txBody>
      </p:sp>
      <p:sp>
        <p:nvSpPr>
          <p:cNvPr id="72" name="Text 69"/>
          <p:cNvSpPr/>
          <p:nvPr/>
        </p:nvSpPr>
        <p:spPr>
          <a:xfrm>
            <a:off x="17303007" y="9601234"/>
            <a:ext cx="375427" cy="2667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kern="0" spc="324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1" cy="10287000"/>
          </a:xfrm>
          <a:prstGeom prst="rect">
            <a:avLst/>
          </a:prstGeom>
          <a:solidFill>
            <a:srgbClr val="00334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762000" y="762000"/>
            <a:ext cx="3670174" cy="311462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85000" lnSpcReduction="10000"/>
          </a:bodyPr>
          <a:lstStyle/>
          <a:p>
            <a:pPr marL="0" indent="0" algn="l">
              <a:lnSpc>
                <a:spcPct val="85000"/>
              </a:lnSpc>
              <a:buNone/>
            </a:pPr>
            <a:r>
              <a:rPr lang="en-US" sz="28500" kern="0" spc="-1140" dirty="0">
                <a:solidFill>
                  <a:srgbClr val="CFB72E">
                    <a:alpha val="18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05</a:t>
            </a:r>
            <a:endParaRPr lang="en-US" sz="285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alphaModFix amt="60000"/>
          </a:blip>
          <a:srcRect/>
          <a:stretch/>
        </p:blipFill>
        <p:spPr>
          <a:xfrm>
            <a:off x="9144001" y="0"/>
            <a:ext cx="9144001" cy="102870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>
            <a:alphaModFix amt="90000"/>
          </a:blip>
          <a:stretch>
            <a:fillRect/>
          </a:stretch>
        </p:blipFill>
        <p:spPr>
          <a:xfrm>
            <a:off x="14591937" y="533384"/>
            <a:ext cx="3010297" cy="3810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084454" y="3296345"/>
            <a:ext cx="10791825" cy="215112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94000"/>
              </a:lnSpc>
              <a:buNone/>
            </a:pPr>
            <a:r>
              <a:rPr lang="en-US" sz="8850" kern="0" spc="-22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Memos, Models &amp; Operating Systems.</a:t>
            </a:r>
            <a:endParaRPr lang="en-US" sz="8850" dirty="0"/>
          </a:p>
        </p:txBody>
      </p:sp>
      <p:sp>
        <p:nvSpPr>
          <p:cNvPr id="8" name="Text 4"/>
          <p:cNvSpPr/>
          <p:nvPr/>
        </p:nvSpPr>
        <p:spPr>
          <a:xfrm>
            <a:off x="1143000" y="5397036"/>
            <a:ext cx="9320213" cy="86674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5000"/>
              </a:lnSpc>
              <a:buNone/>
            </a:pPr>
            <a:r>
              <a:rPr lang="en-US" sz="2250" dirty="0">
                <a:solidFill>
                  <a:srgbClr val="FFFFFF">
                    <a:alpha val="85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documents, mental models, and operating approaches behind great decisions.</a:t>
            </a:r>
            <a:endParaRPr lang="en-US" sz="2250" dirty="0"/>
          </a:p>
        </p:txBody>
      </p:sp>
      <p:sp>
        <p:nvSpPr>
          <p:cNvPr id="9" name="Shape 5"/>
          <p:cNvSpPr/>
          <p:nvPr/>
        </p:nvSpPr>
        <p:spPr>
          <a:xfrm>
            <a:off x="1143000" y="6599205"/>
            <a:ext cx="8572501" cy="9525"/>
          </a:xfrm>
          <a:prstGeom prst="rect">
            <a:avLst/>
          </a:prstGeom>
          <a:solidFill>
            <a:srgbClr val="CFB72E">
              <a:alpha val="6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6"/>
          <p:cNvSpPr/>
          <p:nvPr/>
        </p:nvSpPr>
        <p:spPr>
          <a:xfrm>
            <a:off x="1143000" y="6833030"/>
            <a:ext cx="8829676" cy="2667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b="1" kern="0" spc="396" dirty="0">
                <a:solidFill>
                  <a:srgbClr val="CFB72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MIKE'S TAKE</a:t>
            </a:r>
            <a:endParaRPr lang="en-US" sz="1800" dirty="0"/>
          </a:p>
        </p:txBody>
      </p:sp>
      <p:sp>
        <p:nvSpPr>
          <p:cNvPr id="11" name="Text 7"/>
          <p:cNvSpPr/>
          <p:nvPr/>
        </p:nvSpPr>
        <p:spPr>
          <a:xfrm>
            <a:off x="1143000" y="7214030"/>
            <a:ext cx="8829676" cy="89138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i="1" dirty="0">
                <a:solidFill>
                  <a:srgbClr val="C8E8E7"/>
                </a:solidFill>
                <a:latin typeface="Source Serif 4" pitchFamily="34" charset="0"/>
                <a:ea typeface="Source Serif 4" pitchFamily="34" charset="-122"/>
                <a:cs typeface="Source Serif 4" pitchFamily="34" charset="-120"/>
              </a:rPr>
              <a:t>"Great investors love primary source documents because they reveal how builders actually thought."</a:t>
            </a:r>
            <a:endParaRPr lang="en-US" sz="2400" dirty="0"/>
          </a:p>
        </p:txBody>
      </p:sp>
      <p:sp>
        <p:nvSpPr>
          <p:cNvPr id="12" name="Text 8"/>
          <p:cNvSpPr/>
          <p:nvPr/>
        </p:nvSpPr>
        <p:spPr>
          <a:xfrm>
            <a:off x="17303751" y="9601234"/>
            <a:ext cx="374683" cy="2667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kern="0" spc="324" dirty="0">
                <a:solidFill>
                  <a:srgbClr val="FFFFFF">
                    <a:alpha val="55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5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14591937" y="533384"/>
            <a:ext cx="3010297" cy="381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1143001" y="2837623"/>
            <a:ext cx="16002001" cy="15875"/>
          </a:xfrm>
          <a:prstGeom prst="rect">
            <a:avLst/>
          </a:prstGeom>
          <a:solidFill>
            <a:srgbClr val="00334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1066800" y="2307471"/>
            <a:ext cx="3686696" cy="2666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kern="0" spc="504" dirty="0">
                <a:solidFill>
                  <a:srgbClr val="82731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CHAPTER 05 · PART 1</a:t>
            </a:r>
            <a:endParaRPr lang="en-US" sz="1800" dirty="0"/>
          </a:p>
        </p:txBody>
      </p:sp>
      <p:sp>
        <p:nvSpPr>
          <p:cNvPr id="5" name="Text 2"/>
          <p:cNvSpPr/>
          <p:nvPr/>
        </p:nvSpPr>
        <p:spPr>
          <a:xfrm>
            <a:off x="5133751" y="1151697"/>
            <a:ext cx="10687331" cy="163833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6300" kern="0" spc="-126" dirty="0">
                <a:solidFill>
                  <a:srgbClr val="00334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Memos, Models &amp; </a:t>
            </a:r>
            <a:r>
              <a:rPr lang="en-US" sz="6300" i="1" kern="0" spc="-126" dirty="0">
                <a:solidFill>
                  <a:srgbClr val="1B939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Operating Systems.</a:t>
            </a:r>
            <a:endParaRPr lang="en-US" sz="6300" dirty="0"/>
          </a:p>
        </p:txBody>
      </p:sp>
      <p:sp>
        <p:nvSpPr>
          <p:cNvPr id="6" name="Text 3"/>
          <p:cNvSpPr/>
          <p:nvPr/>
        </p:nvSpPr>
        <p:spPr>
          <a:xfrm>
            <a:off x="16241366" y="1962216"/>
            <a:ext cx="979835" cy="3047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100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#66–75</a:t>
            </a:r>
            <a:endParaRPr lang="en-US" sz="2100" dirty="0"/>
          </a:p>
        </p:txBody>
      </p:sp>
      <p:sp>
        <p:nvSpPr>
          <p:cNvPr id="7" name="Shape 4"/>
          <p:cNvSpPr/>
          <p:nvPr/>
        </p:nvSpPr>
        <p:spPr>
          <a:xfrm>
            <a:off x="1143000" y="4384808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066800" y="3216176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66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2095417" y="3226759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Google "Don't Be Evil" IPO Letter</a:t>
            </a:r>
            <a:endParaRPr lang="en-US" sz="2100" dirty="0"/>
          </a:p>
        </p:txBody>
      </p:sp>
      <p:sp>
        <p:nvSpPr>
          <p:cNvPr id="10" name="Text 7"/>
          <p:cNvSpPr/>
          <p:nvPr/>
        </p:nvSpPr>
        <p:spPr>
          <a:xfrm>
            <a:off x="2095417" y="3584856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Larry Page &amp; Sergey Brin · 2004 · Letter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2095417" y="3931461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mission-forward declaration for long-term tech builders.</a:t>
            </a:r>
            <a:endParaRPr lang="en-US" sz="1800" dirty="0"/>
          </a:p>
        </p:txBody>
      </p:sp>
      <p:sp>
        <p:nvSpPr>
          <p:cNvPr id="12" name="Shape 9"/>
          <p:cNvSpPr/>
          <p:nvPr/>
        </p:nvSpPr>
        <p:spPr>
          <a:xfrm>
            <a:off x="1143000" y="5692015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1066800" y="4523383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67</a:t>
            </a:r>
            <a:endParaRPr lang="en-US" sz="2400" dirty="0"/>
          </a:p>
        </p:txBody>
      </p:sp>
      <p:sp>
        <p:nvSpPr>
          <p:cNvPr id="14" name="Text 11"/>
          <p:cNvSpPr/>
          <p:nvPr/>
        </p:nvSpPr>
        <p:spPr>
          <a:xfrm>
            <a:off x="2095417" y="4533966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The Making of Silicon Valley</a:t>
            </a:r>
            <a:endParaRPr lang="en-US" sz="2100" dirty="0"/>
          </a:p>
        </p:txBody>
      </p:sp>
      <p:sp>
        <p:nvSpPr>
          <p:cNvPr id="15" name="Text 12"/>
          <p:cNvSpPr/>
          <p:nvPr/>
        </p:nvSpPr>
        <p:spPr>
          <a:xfrm>
            <a:off x="2095417" y="4892064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Tom Wolfe · 1983 · Esquire Article</a:t>
            </a:r>
            <a:endParaRPr lang="en-US" sz="1800" dirty="0"/>
          </a:p>
        </p:txBody>
      </p:sp>
      <p:sp>
        <p:nvSpPr>
          <p:cNvPr id="16" name="Text 13"/>
          <p:cNvSpPr/>
          <p:nvPr/>
        </p:nvSpPr>
        <p:spPr>
          <a:xfrm>
            <a:off x="2095417" y="5238667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Robert Noyce, Fairchild, and the Valley's origin story.</a:t>
            </a:r>
            <a:endParaRPr lang="en-US" sz="1800" dirty="0"/>
          </a:p>
        </p:txBody>
      </p:sp>
      <p:sp>
        <p:nvSpPr>
          <p:cNvPr id="17" name="Shape 14"/>
          <p:cNvSpPr/>
          <p:nvPr/>
        </p:nvSpPr>
        <p:spPr>
          <a:xfrm>
            <a:off x="1143000" y="6999222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1066800" y="5830590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68</a:t>
            </a:r>
            <a:endParaRPr lang="en-US" sz="2400" dirty="0"/>
          </a:p>
        </p:txBody>
      </p:sp>
      <p:sp>
        <p:nvSpPr>
          <p:cNvPr id="19" name="Text 16"/>
          <p:cNvSpPr/>
          <p:nvPr/>
        </p:nvSpPr>
        <p:spPr>
          <a:xfrm>
            <a:off x="2095417" y="5841174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The Other Side of Innovation</a:t>
            </a:r>
            <a:endParaRPr lang="en-US" sz="2100" dirty="0"/>
          </a:p>
        </p:txBody>
      </p:sp>
      <p:sp>
        <p:nvSpPr>
          <p:cNvPr id="20" name="Text 17"/>
          <p:cNvSpPr/>
          <p:nvPr/>
        </p:nvSpPr>
        <p:spPr>
          <a:xfrm>
            <a:off x="2095417" y="6199270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Govindarajan &amp; Trimble · 2010 · Book</a:t>
            </a:r>
            <a:endParaRPr lang="en-US" sz="1800" dirty="0"/>
          </a:p>
        </p:txBody>
      </p:sp>
      <p:sp>
        <p:nvSpPr>
          <p:cNvPr id="21" name="Text 18"/>
          <p:cNvSpPr/>
          <p:nvPr/>
        </p:nvSpPr>
        <p:spPr>
          <a:xfrm>
            <a:off x="2095417" y="6545875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How large organizations actually execute innovation.</a:t>
            </a:r>
            <a:endParaRPr lang="en-US" sz="1800" dirty="0"/>
          </a:p>
        </p:txBody>
      </p:sp>
      <p:sp>
        <p:nvSpPr>
          <p:cNvPr id="22" name="Shape 19"/>
          <p:cNvSpPr/>
          <p:nvPr/>
        </p:nvSpPr>
        <p:spPr>
          <a:xfrm>
            <a:off x="1143000" y="8306429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Text 20"/>
          <p:cNvSpPr/>
          <p:nvPr/>
        </p:nvSpPr>
        <p:spPr>
          <a:xfrm>
            <a:off x="1066800" y="7137797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69</a:t>
            </a:r>
            <a:endParaRPr lang="en-US" sz="2400" dirty="0"/>
          </a:p>
        </p:txBody>
      </p:sp>
      <p:sp>
        <p:nvSpPr>
          <p:cNvPr id="24" name="Text 21"/>
          <p:cNvSpPr/>
          <p:nvPr/>
        </p:nvSpPr>
        <p:spPr>
          <a:xfrm>
            <a:off x="2095417" y="7148381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Open Innovation</a:t>
            </a:r>
            <a:endParaRPr lang="en-US" sz="2100" dirty="0"/>
          </a:p>
        </p:txBody>
      </p:sp>
      <p:sp>
        <p:nvSpPr>
          <p:cNvPr id="25" name="Text 22"/>
          <p:cNvSpPr/>
          <p:nvPr/>
        </p:nvSpPr>
        <p:spPr>
          <a:xfrm>
            <a:off x="2095417" y="7506478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Henry Chesbrough · 2003 · Book</a:t>
            </a:r>
            <a:endParaRPr lang="en-US" sz="1800" dirty="0"/>
          </a:p>
        </p:txBody>
      </p:sp>
      <p:sp>
        <p:nvSpPr>
          <p:cNvPr id="26" name="Text 23"/>
          <p:cNvSpPr/>
          <p:nvPr/>
        </p:nvSpPr>
        <p:spPr>
          <a:xfrm>
            <a:off x="2095417" y="7853082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Why companies should use external ideas and partners.</a:t>
            </a:r>
            <a:endParaRPr lang="en-US" sz="1800" dirty="0"/>
          </a:p>
        </p:txBody>
      </p:sp>
      <p:sp>
        <p:nvSpPr>
          <p:cNvPr id="27" name="Shape 24"/>
          <p:cNvSpPr/>
          <p:nvPr/>
        </p:nvSpPr>
        <p:spPr>
          <a:xfrm>
            <a:off x="1143000" y="9613636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8" name="Text 25"/>
          <p:cNvSpPr/>
          <p:nvPr/>
        </p:nvSpPr>
        <p:spPr>
          <a:xfrm>
            <a:off x="1066800" y="8445004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70</a:t>
            </a:r>
            <a:endParaRPr lang="en-US" sz="2400" dirty="0"/>
          </a:p>
        </p:txBody>
      </p:sp>
      <p:sp>
        <p:nvSpPr>
          <p:cNvPr id="29" name="Text 26"/>
          <p:cNvSpPr/>
          <p:nvPr/>
        </p:nvSpPr>
        <p:spPr>
          <a:xfrm>
            <a:off x="2095417" y="8455587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The Startup Way</a:t>
            </a:r>
            <a:endParaRPr lang="en-US" sz="2100" dirty="0"/>
          </a:p>
        </p:txBody>
      </p:sp>
      <p:sp>
        <p:nvSpPr>
          <p:cNvPr id="30" name="Text 27"/>
          <p:cNvSpPr/>
          <p:nvPr/>
        </p:nvSpPr>
        <p:spPr>
          <a:xfrm>
            <a:off x="2095417" y="8813685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Eric Ries · 2017 · Book</a:t>
            </a:r>
            <a:endParaRPr lang="en-US" sz="1800" dirty="0"/>
          </a:p>
        </p:txBody>
      </p:sp>
      <p:sp>
        <p:nvSpPr>
          <p:cNvPr id="31" name="Text 28"/>
          <p:cNvSpPr/>
          <p:nvPr/>
        </p:nvSpPr>
        <p:spPr>
          <a:xfrm>
            <a:off x="2095417" y="9160289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Mature organizations using startup-style innovation systems.</a:t>
            </a:r>
            <a:endParaRPr lang="en-US" sz="1800" dirty="0"/>
          </a:p>
        </p:txBody>
      </p:sp>
      <p:sp>
        <p:nvSpPr>
          <p:cNvPr id="32" name="Shape 29"/>
          <p:cNvSpPr/>
          <p:nvPr/>
        </p:nvSpPr>
        <p:spPr>
          <a:xfrm>
            <a:off x="9525001" y="4384808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3" name="Text 30"/>
          <p:cNvSpPr/>
          <p:nvPr/>
        </p:nvSpPr>
        <p:spPr>
          <a:xfrm>
            <a:off x="9448801" y="3216176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71</a:t>
            </a:r>
            <a:endParaRPr lang="en-US" sz="2400" dirty="0"/>
          </a:p>
        </p:txBody>
      </p:sp>
      <p:sp>
        <p:nvSpPr>
          <p:cNvPr id="34" name="Text 31"/>
          <p:cNvSpPr/>
          <p:nvPr/>
        </p:nvSpPr>
        <p:spPr>
          <a:xfrm>
            <a:off x="10477417" y="3226759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Exponential Organizations</a:t>
            </a:r>
            <a:endParaRPr lang="en-US" sz="2100" dirty="0"/>
          </a:p>
        </p:txBody>
      </p:sp>
      <p:sp>
        <p:nvSpPr>
          <p:cNvPr id="35" name="Text 32"/>
          <p:cNvSpPr/>
          <p:nvPr/>
        </p:nvSpPr>
        <p:spPr>
          <a:xfrm>
            <a:off x="10477417" y="3584856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Salim Ismail · 2014 · Book</a:t>
            </a:r>
            <a:endParaRPr lang="en-US" sz="1800" dirty="0"/>
          </a:p>
        </p:txBody>
      </p:sp>
      <p:sp>
        <p:nvSpPr>
          <p:cNvPr id="36" name="Text 33"/>
          <p:cNvSpPr/>
          <p:nvPr/>
        </p:nvSpPr>
        <p:spPr>
          <a:xfrm>
            <a:off x="10477417" y="3931461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Patterns for companies that scale with community and algorithms.</a:t>
            </a:r>
            <a:endParaRPr lang="en-US" sz="1800" dirty="0"/>
          </a:p>
        </p:txBody>
      </p:sp>
      <p:sp>
        <p:nvSpPr>
          <p:cNvPr id="37" name="Shape 34"/>
          <p:cNvSpPr/>
          <p:nvPr/>
        </p:nvSpPr>
        <p:spPr>
          <a:xfrm>
            <a:off x="9525001" y="5692015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8" name="Text 35"/>
          <p:cNvSpPr/>
          <p:nvPr/>
        </p:nvSpPr>
        <p:spPr>
          <a:xfrm>
            <a:off x="9448801" y="4523383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72</a:t>
            </a:r>
            <a:endParaRPr lang="en-US" sz="2400" dirty="0"/>
          </a:p>
        </p:txBody>
      </p:sp>
      <p:sp>
        <p:nvSpPr>
          <p:cNvPr id="39" name="Text 36"/>
          <p:cNvSpPr/>
          <p:nvPr/>
        </p:nvSpPr>
        <p:spPr>
          <a:xfrm>
            <a:off x="10477417" y="4533966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Makers: The New Industrial Revolution</a:t>
            </a:r>
            <a:endParaRPr lang="en-US" sz="2100" dirty="0"/>
          </a:p>
        </p:txBody>
      </p:sp>
      <p:sp>
        <p:nvSpPr>
          <p:cNvPr id="40" name="Text 37"/>
          <p:cNvSpPr/>
          <p:nvPr/>
        </p:nvSpPr>
        <p:spPr>
          <a:xfrm>
            <a:off x="10477417" y="4892064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Chris Anderson · 2012 · Book</a:t>
            </a:r>
            <a:endParaRPr lang="en-US" sz="1800" dirty="0"/>
          </a:p>
        </p:txBody>
      </p:sp>
      <p:sp>
        <p:nvSpPr>
          <p:cNvPr id="41" name="Text 38"/>
          <p:cNvSpPr/>
          <p:nvPr/>
        </p:nvSpPr>
        <p:spPr>
          <a:xfrm>
            <a:off x="10477417" y="5238667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Hardware, 3D printing, and the maker movement.</a:t>
            </a:r>
            <a:endParaRPr lang="en-US" sz="1800" dirty="0"/>
          </a:p>
        </p:txBody>
      </p:sp>
      <p:sp>
        <p:nvSpPr>
          <p:cNvPr id="42" name="Shape 39"/>
          <p:cNvSpPr/>
          <p:nvPr/>
        </p:nvSpPr>
        <p:spPr>
          <a:xfrm>
            <a:off x="9525001" y="6999222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3" name="Text 40"/>
          <p:cNvSpPr/>
          <p:nvPr/>
        </p:nvSpPr>
        <p:spPr>
          <a:xfrm>
            <a:off x="9448801" y="5830590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73</a:t>
            </a:r>
            <a:endParaRPr lang="en-US" sz="2400" dirty="0"/>
          </a:p>
        </p:txBody>
      </p:sp>
      <p:sp>
        <p:nvSpPr>
          <p:cNvPr id="44" name="Text 41"/>
          <p:cNvSpPr/>
          <p:nvPr/>
        </p:nvSpPr>
        <p:spPr>
          <a:xfrm>
            <a:off x="10477417" y="5841174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The Atlassian Team Playbook</a:t>
            </a:r>
            <a:endParaRPr lang="en-US" sz="2100" dirty="0"/>
          </a:p>
        </p:txBody>
      </p:sp>
      <p:sp>
        <p:nvSpPr>
          <p:cNvPr id="45" name="Text 42"/>
          <p:cNvSpPr/>
          <p:nvPr/>
        </p:nvSpPr>
        <p:spPr>
          <a:xfrm>
            <a:off x="10477417" y="6199270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Atlassian · 2017 · Online Guide</a:t>
            </a:r>
            <a:endParaRPr lang="en-US" sz="1800" dirty="0"/>
          </a:p>
        </p:txBody>
      </p:sp>
      <p:sp>
        <p:nvSpPr>
          <p:cNvPr id="46" name="Text 43"/>
          <p:cNvSpPr/>
          <p:nvPr/>
        </p:nvSpPr>
        <p:spPr>
          <a:xfrm>
            <a:off x="10477417" y="6545875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Team exercises for alignment, roles, and collaboration.</a:t>
            </a:r>
            <a:endParaRPr lang="en-US" sz="1800" dirty="0"/>
          </a:p>
        </p:txBody>
      </p:sp>
      <p:sp>
        <p:nvSpPr>
          <p:cNvPr id="47" name="Shape 44"/>
          <p:cNvSpPr/>
          <p:nvPr/>
        </p:nvSpPr>
        <p:spPr>
          <a:xfrm>
            <a:off x="9525001" y="8306429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8" name="Text 45"/>
          <p:cNvSpPr/>
          <p:nvPr/>
        </p:nvSpPr>
        <p:spPr>
          <a:xfrm>
            <a:off x="9448801" y="7137797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74</a:t>
            </a:r>
            <a:endParaRPr lang="en-US" sz="2400" dirty="0"/>
          </a:p>
        </p:txBody>
      </p:sp>
      <p:sp>
        <p:nvSpPr>
          <p:cNvPr id="49" name="Text 46"/>
          <p:cNvSpPr/>
          <p:nvPr/>
        </p:nvSpPr>
        <p:spPr>
          <a:xfrm>
            <a:off x="10477417" y="7148381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No Rules Rules</a:t>
            </a:r>
            <a:endParaRPr lang="en-US" sz="2100" dirty="0"/>
          </a:p>
        </p:txBody>
      </p:sp>
      <p:sp>
        <p:nvSpPr>
          <p:cNvPr id="50" name="Text 47"/>
          <p:cNvSpPr/>
          <p:nvPr/>
        </p:nvSpPr>
        <p:spPr>
          <a:xfrm>
            <a:off x="10477417" y="7506478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Hastings &amp; Meyer · 2020 · Book</a:t>
            </a:r>
            <a:endParaRPr lang="en-US" sz="1800" dirty="0"/>
          </a:p>
        </p:txBody>
      </p:sp>
      <p:sp>
        <p:nvSpPr>
          <p:cNvPr id="51" name="Text 48"/>
          <p:cNvSpPr/>
          <p:nvPr/>
        </p:nvSpPr>
        <p:spPr>
          <a:xfrm>
            <a:off x="10477417" y="7853082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Netflix's high-talent, low-control culture, in depth.</a:t>
            </a:r>
            <a:endParaRPr lang="en-US" sz="1800" dirty="0"/>
          </a:p>
        </p:txBody>
      </p:sp>
      <p:sp>
        <p:nvSpPr>
          <p:cNvPr id="52" name="Shape 49"/>
          <p:cNvSpPr/>
          <p:nvPr/>
        </p:nvSpPr>
        <p:spPr>
          <a:xfrm>
            <a:off x="9525001" y="9613636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3" name="Text 50"/>
          <p:cNvSpPr/>
          <p:nvPr/>
        </p:nvSpPr>
        <p:spPr>
          <a:xfrm>
            <a:off x="9448801" y="8445004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75</a:t>
            </a:r>
            <a:endParaRPr lang="en-US" sz="2400" dirty="0"/>
          </a:p>
        </p:txBody>
      </p:sp>
      <p:sp>
        <p:nvSpPr>
          <p:cNvPr id="54" name="Text 51"/>
          <p:cNvSpPr/>
          <p:nvPr/>
        </p:nvSpPr>
        <p:spPr>
          <a:xfrm>
            <a:off x="10477417" y="8455587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The E-Myth Revisited</a:t>
            </a:r>
            <a:endParaRPr lang="en-US" sz="2100" dirty="0"/>
          </a:p>
        </p:txBody>
      </p:sp>
      <p:sp>
        <p:nvSpPr>
          <p:cNvPr id="55" name="Text 52"/>
          <p:cNvSpPr/>
          <p:nvPr/>
        </p:nvSpPr>
        <p:spPr>
          <a:xfrm>
            <a:off x="10477417" y="8813685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Michael E. Gerber · 1995 · Book</a:t>
            </a:r>
            <a:endParaRPr lang="en-US" sz="1800" dirty="0"/>
          </a:p>
        </p:txBody>
      </p:sp>
      <p:sp>
        <p:nvSpPr>
          <p:cNvPr id="56" name="Text 53"/>
          <p:cNvSpPr/>
          <p:nvPr/>
        </p:nvSpPr>
        <p:spPr>
          <a:xfrm>
            <a:off x="10477417" y="9160289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Build systems so the business scales beyond the founder.</a:t>
            </a:r>
            <a:endParaRPr lang="en-US" sz="1800" dirty="0"/>
          </a:p>
        </p:txBody>
      </p:sp>
      <p:sp>
        <p:nvSpPr>
          <p:cNvPr id="57" name="Text 54"/>
          <p:cNvSpPr/>
          <p:nvPr/>
        </p:nvSpPr>
        <p:spPr>
          <a:xfrm>
            <a:off x="17249263" y="9601234"/>
            <a:ext cx="429171" cy="2667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kern="0" spc="324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20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5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14591937" y="533384"/>
            <a:ext cx="3010297" cy="381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1219200" y="2856408"/>
            <a:ext cx="16002001" cy="15875"/>
          </a:xfrm>
          <a:prstGeom prst="rect">
            <a:avLst/>
          </a:prstGeom>
          <a:solidFill>
            <a:srgbClr val="00334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1143000" y="2368979"/>
            <a:ext cx="3734132" cy="2666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kern="0" spc="504" dirty="0">
                <a:solidFill>
                  <a:srgbClr val="82731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CHAPTER 05 · PART 2</a:t>
            </a:r>
            <a:endParaRPr lang="en-US" sz="1800" dirty="0"/>
          </a:p>
        </p:txBody>
      </p:sp>
      <p:sp>
        <p:nvSpPr>
          <p:cNvPr id="5" name="Text 2"/>
          <p:cNvSpPr/>
          <p:nvPr/>
        </p:nvSpPr>
        <p:spPr>
          <a:xfrm>
            <a:off x="4953000" y="1126645"/>
            <a:ext cx="10631634" cy="163833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6300" kern="0" spc="-126" dirty="0">
                <a:solidFill>
                  <a:srgbClr val="00334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Memos, Models &amp; </a:t>
            </a:r>
            <a:r>
              <a:rPr lang="en-US" sz="6300" i="1" kern="0" spc="-126" dirty="0">
                <a:solidFill>
                  <a:srgbClr val="1B939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Operating Systems.</a:t>
            </a:r>
            <a:endParaRPr lang="en-US" sz="6300" dirty="0"/>
          </a:p>
        </p:txBody>
      </p:sp>
      <p:sp>
        <p:nvSpPr>
          <p:cNvPr id="6" name="Text 3"/>
          <p:cNvSpPr/>
          <p:nvPr/>
        </p:nvSpPr>
        <p:spPr>
          <a:xfrm>
            <a:off x="16233346" y="1962216"/>
            <a:ext cx="987855" cy="3047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100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#76–85</a:t>
            </a:r>
            <a:endParaRPr lang="en-US" sz="2100" dirty="0"/>
          </a:p>
        </p:txBody>
      </p:sp>
      <p:sp>
        <p:nvSpPr>
          <p:cNvPr id="7" name="Shape 4"/>
          <p:cNvSpPr/>
          <p:nvPr/>
        </p:nvSpPr>
        <p:spPr>
          <a:xfrm>
            <a:off x="1143000" y="4384808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066800" y="3216176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76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2095417" y="3226759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Principles</a:t>
            </a:r>
            <a:endParaRPr lang="en-US" sz="2100" dirty="0"/>
          </a:p>
        </p:txBody>
      </p:sp>
      <p:sp>
        <p:nvSpPr>
          <p:cNvPr id="10" name="Text 7"/>
          <p:cNvSpPr/>
          <p:nvPr/>
        </p:nvSpPr>
        <p:spPr>
          <a:xfrm>
            <a:off x="2095417" y="3584856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Ray Dalio · 2017 · Book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2095417" y="3931461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Radical transparency and explicit operating principles.</a:t>
            </a:r>
            <a:endParaRPr lang="en-US" sz="1800" dirty="0"/>
          </a:p>
        </p:txBody>
      </p:sp>
      <p:sp>
        <p:nvSpPr>
          <p:cNvPr id="12" name="Shape 9"/>
          <p:cNvSpPr/>
          <p:nvPr/>
        </p:nvSpPr>
        <p:spPr>
          <a:xfrm>
            <a:off x="1143000" y="5692015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1066800" y="4523383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77</a:t>
            </a:r>
            <a:endParaRPr lang="en-US" sz="2400" dirty="0"/>
          </a:p>
        </p:txBody>
      </p:sp>
      <p:sp>
        <p:nvSpPr>
          <p:cNvPr id="14" name="Text 11"/>
          <p:cNvSpPr/>
          <p:nvPr/>
        </p:nvSpPr>
        <p:spPr>
          <a:xfrm>
            <a:off x="2095417" y="4533966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YC Demo Day Videos &amp; Decks</a:t>
            </a:r>
            <a:endParaRPr lang="en-US" sz="2100" dirty="0"/>
          </a:p>
        </p:txBody>
      </p:sp>
      <p:sp>
        <p:nvSpPr>
          <p:cNvPr id="15" name="Text 12"/>
          <p:cNvSpPr/>
          <p:nvPr/>
        </p:nvSpPr>
        <p:spPr>
          <a:xfrm>
            <a:off x="2095417" y="4892064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 Combinator · 2005–present · Events</a:t>
            </a:r>
            <a:endParaRPr lang="en-US" sz="1800" dirty="0"/>
          </a:p>
        </p:txBody>
      </p:sp>
      <p:sp>
        <p:nvSpPr>
          <p:cNvPr id="16" name="Text 13"/>
          <p:cNvSpPr/>
          <p:nvPr/>
        </p:nvSpPr>
        <p:spPr>
          <a:xfrm>
            <a:off x="2095417" y="5238667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standard format for crisp early-stage storytelling.</a:t>
            </a:r>
            <a:endParaRPr lang="en-US" sz="1800" dirty="0"/>
          </a:p>
        </p:txBody>
      </p:sp>
      <p:sp>
        <p:nvSpPr>
          <p:cNvPr id="17" name="Shape 14"/>
          <p:cNvSpPr/>
          <p:nvPr/>
        </p:nvSpPr>
        <p:spPr>
          <a:xfrm>
            <a:off x="1143000" y="6999222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1066800" y="5830590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78</a:t>
            </a:r>
            <a:endParaRPr lang="en-US" sz="2400" dirty="0"/>
          </a:p>
        </p:txBody>
      </p:sp>
      <p:sp>
        <p:nvSpPr>
          <p:cNvPr id="19" name="Text 16"/>
          <p:cNvSpPr/>
          <p:nvPr/>
        </p:nvSpPr>
        <p:spPr>
          <a:xfrm>
            <a:off x="2095417" y="5841174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The Lean Canvas</a:t>
            </a:r>
            <a:endParaRPr lang="en-US" sz="2100" dirty="0"/>
          </a:p>
        </p:txBody>
      </p:sp>
      <p:sp>
        <p:nvSpPr>
          <p:cNvPr id="20" name="Text 17"/>
          <p:cNvSpPr/>
          <p:nvPr/>
        </p:nvSpPr>
        <p:spPr>
          <a:xfrm>
            <a:off x="2095417" y="6199270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Ash Maurya · 2010 · Framework</a:t>
            </a:r>
            <a:endParaRPr lang="en-US" sz="1800" dirty="0"/>
          </a:p>
        </p:txBody>
      </p:sp>
      <p:sp>
        <p:nvSpPr>
          <p:cNvPr id="21" name="Text 18"/>
          <p:cNvSpPr/>
          <p:nvPr/>
        </p:nvSpPr>
        <p:spPr>
          <a:xfrm>
            <a:off x="2095417" y="6545875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one-page model: problem, solution, metrics, advantage.</a:t>
            </a:r>
            <a:endParaRPr lang="en-US" sz="1800" dirty="0"/>
          </a:p>
        </p:txBody>
      </p:sp>
      <p:sp>
        <p:nvSpPr>
          <p:cNvPr id="22" name="Shape 19"/>
          <p:cNvSpPr/>
          <p:nvPr/>
        </p:nvSpPr>
        <p:spPr>
          <a:xfrm>
            <a:off x="1143000" y="8306429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Text 20"/>
          <p:cNvSpPr/>
          <p:nvPr/>
        </p:nvSpPr>
        <p:spPr>
          <a:xfrm>
            <a:off x="1066800" y="7137797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79</a:t>
            </a:r>
            <a:endParaRPr lang="en-US" sz="2400" dirty="0"/>
          </a:p>
        </p:txBody>
      </p:sp>
      <p:sp>
        <p:nvSpPr>
          <p:cNvPr id="24" name="Text 21"/>
          <p:cNvSpPr/>
          <p:nvPr/>
        </p:nvSpPr>
        <p:spPr>
          <a:xfrm>
            <a:off x="2095417" y="7148381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Famous Founder Letters</a:t>
            </a:r>
            <a:endParaRPr lang="en-US" sz="2100" dirty="0"/>
          </a:p>
        </p:txBody>
      </p:sp>
      <p:sp>
        <p:nvSpPr>
          <p:cNvPr id="25" name="Text 22"/>
          <p:cNvSpPr/>
          <p:nvPr/>
        </p:nvSpPr>
        <p:spPr>
          <a:xfrm>
            <a:off x="2095417" y="7506478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Chesky, Hsieh, et al. · Various · Letters</a:t>
            </a:r>
            <a:endParaRPr lang="en-US" sz="1800" dirty="0"/>
          </a:p>
        </p:txBody>
      </p:sp>
      <p:sp>
        <p:nvSpPr>
          <p:cNvPr id="26" name="Text 23"/>
          <p:cNvSpPr/>
          <p:nvPr/>
        </p:nvSpPr>
        <p:spPr>
          <a:xfrm>
            <a:off x="2095417" y="7853082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Culture, values, and mission written by founders themselves.</a:t>
            </a:r>
            <a:endParaRPr lang="en-US" sz="1800" dirty="0"/>
          </a:p>
        </p:txBody>
      </p:sp>
      <p:sp>
        <p:nvSpPr>
          <p:cNvPr id="27" name="Shape 24"/>
          <p:cNvSpPr/>
          <p:nvPr/>
        </p:nvSpPr>
        <p:spPr>
          <a:xfrm>
            <a:off x="1143000" y="9613636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8" name="Text 25"/>
          <p:cNvSpPr/>
          <p:nvPr/>
        </p:nvSpPr>
        <p:spPr>
          <a:xfrm>
            <a:off x="1066800" y="8445004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80</a:t>
            </a:r>
            <a:endParaRPr lang="en-US" sz="2400" dirty="0"/>
          </a:p>
        </p:txBody>
      </p:sp>
      <p:sp>
        <p:nvSpPr>
          <p:cNvPr id="29" name="Text 26"/>
          <p:cNvSpPr/>
          <p:nvPr/>
        </p:nvSpPr>
        <p:spPr>
          <a:xfrm>
            <a:off x="2095417" y="8455587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MuleSoft Startup Venture Memo</a:t>
            </a:r>
            <a:endParaRPr lang="en-US" sz="2100" dirty="0"/>
          </a:p>
        </p:txBody>
      </p:sp>
      <p:sp>
        <p:nvSpPr>
          <p:cNvPr id="30" name="Text 27"/>
          <p:cNvSpPr/>
          <p:nvPr/>
        </p:nvSpPr>
        <p:spPr>
          <a:xfrm>
            <a:off x="2095417" y="8813685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Ross Mason · 2006 · Memo</a:t>
            </a:r>
            <a:endParaRPr lang="en-US" sz="1800" dirty="0"/>
          </a:p>
        </p:txBody>
      </p:sp>
      <p:sp>
        <p:nvSpPr>
          <p:cNvPr id="31" name="Text 28"/>
          <p:cNvSpPr/>
          <p:nvPr/>
        </p:nvSpPr>
        <p:spPr>
          <a:xfrm>
            <a:off x="2095417" y="9160289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founder vision document for a large enterprise opportunity.</a:t>
            </a:r>
            <a:endParaRPr lang="en-US" sz="1800" dirty="0"/>
          </a:p>
        </p:txBody>
      </p:sp>
      <p:sp>
        <p:nvSpPr>
          <p:cNvPr id="32" name="Shape 29"/>
          <p:cNvSpPr/>
          <p:nvPr/>
        </p:nvSpPr>
        <p:spPr>
          <a:xfrm>
            <a:off x="9525001" y="4384808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3" name="Text 30"/>
          <p:cNvSpPr/>
          <p:nvPr/>
        </p:nvSpPr>
        <p:spPr>
          <a:xfrm>
            <a:off x="9448801" y="3216176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81</a:t>
            </a:r>
            <a:endParaRPr lang="en-US" sz="2400" dirty="0"/>
          </a:p>
        </p:txBody>
      </p:sp>
      <p:sp>
        <p:nvSpPr>
          <p:cNvPr id="34" name="Text 31"/>
          <p:cNvSpPr/>
          <p:nvPr/>
        </p:nvSpPr>
        <p:spPr>
          <a:xfrm>
            <a:off x="10477417" y="3226759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Snowflake's Secret IPO Memo</a:t>
            </a:r>
            <a:endParaRPr lang="en-US" sz="2100" dirty="0"/>
          </a:p>
        </p:txBody>
      </p:sp>
      <p:sp>
        <p:nvSpPr>
          <p:cNvPr id="35" name="Text 32"/>
          <p:cNvSpPr/>
          <p:nvPr/>
        </p:nvSpPr>
        <p:spPr>
          <a:xfrm>
            <a:off x="10477417" y="3584856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Frank Slootman · 2020 · Internal Memo</a:t>
            </a:r>
            <a:endParaRPr lang="en-US" sz="1800" dirty="0"/>
          </a:p>
        </p:txBody>
      </p:sp>
      <p:sp>
        <p:nvSpPr>
          <p:cNvPr id="36" name="Text 33"/>
          <p:cNvSpPr/>
          <p:nvPr/>
        </p:nvSpPr>
        <p:spPr>
          <a:xfrm>
            <a:off x="10477417" y="3931461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Blunt leadership during a high-profile IPO.</a:t>
            </a:r>
            <a:endParaRPr lang="en-US" sz="1800" dirty="0"/>
          </a:p>
        </p:txBody>
      </p:sp>
      <p:sp>
        <p:nvSpPr>
          <p:cNvPr id="37" name="Shape 34"/>
          <p:cNvSpPr/>
          <p:nvPr/>
        </p:nvSpPr>
        <p:spPr>
          <a:xfrm>
            <a:off x="9525001" y="5692015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8" name="Text 35"/>
          <p:cNvSpPr/>
          <p:nvPr/>
        </p:nvSpPr>
        <p:spPr>
          <a:xfrm>
            <a:off x="9448801" y="4523383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82</a:t>
            </a:r>
            <a:endParaRPr lang="en-US" sz="2400" dirty="0"/>
          </a:p>
        </p:txBody>
      </p:sp>
      <p:sp>
        <p:nvSpPr>
          <p:cNvPr id="39" name="Text 36"/>
          <p:cNvSpPr/>
          <p:nvPr/>
        </p:nvSpPr>
        <p:spPr>
          <a:xfrm>
            <a:off x="10477417" y="4533966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Software Engineering at Google</a:t>
            </a:r>
            <a:endParaRPr lang="en-US" sz="2100" dirty="0"/>
          </a:p>
        </p:txBody>
      </p:sp>
      <p:sp>
        <p:nvSpPr>
          <p:cNvPr id="40" name="Text 37"/>
          <p:cNvSpPr/>
          <p:nvPr/>
        </p:nvSpPr>
        <p:spPr>
          <a:xfrm>
            <a:off x="10477417" y="4892064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Google · 2000s–present · Documentation</a:t>
            </a:r>
            <a:endParaRPr lang="en-US" sz="1800" dirty="0"/>
          </a:p>
        </p:txBody>
      </p:sp>
      <p:sp>
        <p:nvSpPr>
          <p:cNvPr id="41" name="Text 38"/>
          <p:cNvSpPr/>
          <p:nvPr/>
        </p:nvSpPr>
        <p:spPr>
          <a:xfrm>
            <a:off x="10477417" y="5238667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Practices for scaling code, teams, testing, and reliability.</a:t>
            </a:r>
            <a:endParaRPr lang="en-US" sz="1800" dirty="0"/>
          </a:p>
        </p:txBody>
      </p:sp>
      <p:sp>
        <p:nvSpPr>
          <p:cNvPr id="42" name="Shape 39"/>
          <p:cNvSpPr/>
          <p:nvPr/>
        </p:nvSpPr>
        <p:spPr>
          <a:xfrm>
            <a:off x="9525001" y="6999222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3" name="Text 40"/>
          <p:cNvSpPr/>
          <p:nvPr/>
        </p:nvSpPr>
        <p:spPr>
          <a:xfrm>
            <a:off x="9448801" y="5830590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83</a:t>
            </a:r>
            <a:endParaRPr lang="en-US" sz="2400" dirty="0"/>
          </a:p>
        </p:txBody>
      </p:sp>
      <p:sp>
        <p:nvSpPr>
          <p:cNvPr id="44" name="Text 41"/>
          <p:cNvSpPr/>
          <p:nvPr/>
        </p:nvSpPr>
        <p:spPr>
          <a:xfrm>
            <a:off x="10477417" y="5841174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We Don't Sell Saddles Here</a:t>
            </a:r>
            <a:endParaRPr lang="en-US" sz="2100" dirty="0"/>
          </a:p>
        </p:txBody>
      </p:sp>
      <p:sp>
        <p:nvSpPr>
          <p:cNvPr id="45" name="Text 42"/>
          <p:cNvSpPr/>
          <p:nvPr/>
        </p:nvSpPr>
        <p:spPr>
          <a:xfrm>
            <a:off x="10477417" y="6199270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Stewart Butterfield · 2013 · Internal Memo</a:t>
            </a:r>
            <a:endParaRPr lang="en-US" sz="1800" dirty="0"/>
          </a:p>
        </p:txBody>
      </p:sp>
      <p:sp>
        <p:nvSpPr>
          <p:cNvPr id="46" name="Text 43"/>
          <p:cNvSpPr/>
          <p:nvPr/>
        </p:nvSpPr>
        <p:spPr>
          <a:xfrm>
            <a:off x="10477417" y="6545875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Sell the better way of working, not the tool.</a:t>
            </a:r>
            <a:endParaRPr lang="en-US" sz="1800" dirty="0"/>
          </a:p>
        </p:txBody>
      </p:sp>
      <p:sp>
        <p:nvSpPr>
          <p:cNvPr id="47" name="Shape 44"/>
          <p:cNvSpPr/>
          <p:nvPr/>
        </p:nvSpPr>
        <p:spPr>
          <a:xfrm>
            <a:off x="9525001" y="8306429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8" name="Text 45"/>
          <p:cNvSpPr/>
          <p:nvPr/>
        </p:nvSpPr>
        <p:spPr>
          <a:xfrm>
            <a:off x="9448801" y="7137797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84</a:t>
            </a:r>
            <a:endParaRPr lang="en-US" sz="2400" dirty="0"/>
          </a:p>
        </p:txBody>
      </p:sp>
      <p:sp>
        <p:nvSpPr>
          <p:cNvPr id="49" name="Text 46"/>
          <p:cNvSpPr/>
          <p:nvPr/>
        </p:nvSpPr>
        <p:spPr>
          <a:xfrm>
            <a:off x="10477417" y="7148381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IDEO's Shopping Cart Project</a:t>
            </a:r>
            <a:endParaRPr lang="en-US" sz="2100" dirty="0"/>
          </a:p>
        </p:txBody>
      </p:sp>
      <p:sp>
        <p:nvSpPr>
          <p:cNvPr id="50" name="Text 47"/>
          <p:cNvSpPr/>
          <p:nvPr/>
        </p:nvSpPr>
        <p:spPr>
          <a:xfrm>
            <a:off x="10477417" y="7506478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ABC Nightline · 1999 · TV Segment</a:t>
            </a:r>
            <a:endParaRPr lang="en-US" sz="1800" dirty="0"/>
          </a:p>
        </p:txBody>
      </p:sp>
      <p:sp>
        <p:nvSpPr>
          <p:cNvPr id="51" name="Text 48"/>
          <p:cNvSpPr/>
          <p:nvPr/>
        </p:nvSpPr>
        <p:spPr>
          <a:xfrm>
            <a:off x="10477417" y="7853082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Design thinking and rapid prototyping made visible.</a:t>
            </a:r>
            <a:endParaRPr lang="en-US" sz="1800" dirty="0"/>
          </a:p>
        </p:txBody>
      </p:sp>
      <p:sp>
        <p:nvSpPr>
          <p:cNvPr id="52" name="Shape 49"/>
          <p:cNvSpPr/>
          <p:nvPr/>
        </p:nvSpPr>
        <p:spPr>
          <a:xfrm>
            <a:off x="9525001" y="9613636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3" name="Text 50"/>
          <p:cNvSpPr/>
          <p:nvPr/>
        </p:nvSpPr>
        <p:spPr>
          <a:xfrm>
            <a:off x="9448801" y="8445004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85</a:t>
            </a:r>
            <a:endParaRPr lang="en-US" sz="2400" dirty="0"/>
          </a:p>
        </p:txBody>
      </p:sp>
      <p:sp>
        <p:nvSpPr>
          <p:cNvPr id="54" name="Text 51"/>
          <p:cNvSpPr/>
          <p:nvPr/>
        </p:nvSpPr>
        <p:spPr>
          <a:xfrm>
            <a:off x="10477417" y="8455587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The Cluetrain Manifesto</a:t>
            </a:r>
            <a:endParaRPr lang="en-US" sz="2100" dirty="0"/>
          </a:p>
        </p:txBody>
      </p:sp>
      <p:sp>
        <p:nvSpPr>
          <p:cNvPr id="55" name="Text 52"/>
          <p:cNvSpPr/>
          <p:nvPr/>
        </p:nvSpPr>
        <p:spPr>
          <a:xfrm>
            <a:off x="10477417" y="8813685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Levine, Locke, Searls, Weinberger · 1999 · Manifesto</a:t>
            </a:r>
            <a:endParaRPr lang="en-US" sz="1800" dirty="0"/>
          </a:p>
        </p:txBody>
      </p:sp>
      <p:sp>
        <p:nvSpPr>
          <p:cNvPr id="56" name="Text 53"/>
          <p:cNvSpPr/>
          <p:nvPr/>
        </p:nvSpPr>
        <p:spPr>
          <a:xfrm>
            <a:off x="10477417" y="9160289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Markets are conversations — companies need a human voice.</a:t>
            </a:r>
            <a:endParaRPr lang="en-US" sz="1800" dirty="0"/>
          </a:p>
        </p:txBody>
      </p:sp>
      <p:sp>
        <p:nvSpPr>
          <p:cNvPr id="57" name="Text 54"/>
          <p:cNvSpPr/>
          <p:nvPr/>
        </p:nvSpPr>
        <p:spPr>
          <a:xfrm>
            <a:off x="17303833" y="9601234"/>
            <a:ext cx="374600" cy="2667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kern="0" spc="324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21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5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14591937" y="533384"/>
            <a:ext cx="3010297" cy="381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143000" y="1741454"/>
            <a:ext cx="7750493" cy="2667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b="1" kern="0" spc="396" dirty="0">
                <a:solidFill>
                  <a:srgbClr val="82731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WHY THIS EXISTS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1143000" y="2351071"/>
            <a:ext cx="7750493" cy="2895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5400" kern="0" spc="-150" dirty="0">
                <a:solidFill>
                  <a:srgbClr val="00334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You asked for it. This is Mike's </a:t>
            </a:r>
            <a:r>
              <a:rPr lang="en-US" sz="5400" kern="0" spc="-150" dirty="0">
                <a:solidFill>
                  <a:srgbClr val="1B939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venture reading list.</a:t>
            </a:r>
            <a:endParaRPr lang="en-US" sz="5400" dirty="0"/>
          </a:p>
        </p:txBody>
      </p:sp>
      <p:sp>
        <p:nvSpPr>
          <p:cNvPr id="5" name="Text 2"/>
          <p:cNvSpPr/>
          <p:nvPr/>
        </p:nvSpPr>
        <p:spPr>
          <a:xfrm>
            <a:off x="1143000" y="5589571"/>
            <a:ext cx="6671311" cy="26892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5000"/>
              </a:lnSpc>
              <a:buNone/>
            </a:pPr>
            <a:r>
              <a:rPr lang="en-US" sz="24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list brings together the books, essays, letters, memos, and company stories that form a practical learning path. Ten Must-Reads add the operating system around it: habits, focus, money psychology, decision quality, power, and the long game.</a:t>
            </a:r>
            <a:endParaRPr lang="en-US" sz="2400" dirty="0"/>
          </a:p>
        </p:txBody>
      </p:sp>
      <p:sp>
        <p:nvSpPr>
          <p:cNvPr id="6" name="Shape 3"/>
          <p:cNvSpPr/>
          <p:nvPr/>
        </p:nvSpPr>
        <p:spPr>
          <a:xfrm>
            <a:off x="9620251" y="1524000"/>
            <a:ext cx="7524751" cy="7239001"/>
          </a:xfrm>
          <a:prstGeom prst="roundRect">
            <a:avLst>
              <a:gd name="adj" fmla="val 1053"/>
            </a:avLst>
          </a:prstGeom>
          <a:ln/>
          <a:effectLst>
            <a:outerShdw blurRad="38100" dist="19050" dir="5400000" algn="bl" rotWithShape="0">
              <a:srgbClr val="003349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620251" y="1524000"/>
            <a:ext cx="7524751" cy="723900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925017" y="8161073"/>
            <a:ext cx="7122673" cy="3352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A practical learning canon for the Venture Curious</a:t>
            </a:r>
            <a:endParaRPr lang="en-US" sz="1800" dirty="0"/>
          </a:p>
        </p:txBody>
      </p:sp>
      <p:sp>
        <p:nvSpPr>
          <p:cNvPr id="9" name="Text 5"/>
          <p:cNvSpPr/>
          <p:nvPr/>
        </p:nvSpPr>
        <p:spPr>
          <a:xfrm>
            <a:off x="17249263" y="9601234"/>
            <a:ext cx="429171" cy="2667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kern="0" spc="324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1" cy="10287000"/>
          </a:xfrm>
          <a:prstGeom prst="rect">
            <a:avLst/>
          </a:prstGeom>
          <a:solidFill>
            <a:srgbClr val="082B3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762000" y="762000"/>
            <a:ext cx="3717525" cy="311462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85000" lnSpcReduction="10000"/>
          </a:bodyPr>
          <a:lstStyle/>
          <a:p>
            <a:pPr marL="0" indent="0" algn="l">
              <a:lnSpc>
                <a:spcPct val="85000"/>
              </a:lnSpc>
              <a:buNone/>
            </a:pPr>
            <a:r>
              <a:rPr lang="en-US" sz="28500" kern="0" spc="-1140" dirty="0">
                <a:solidFill>
                  <a:srgbClr val="CFB72E">
                    <a:alpha val="18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06</a:t>
            </a:r>
            <a:endParaRPr lang="en-US" sz="285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alphaModFix amt="60000"/>
          </a:blip>
          <a:srcRect/>
          <a:stretch/>
        </p:blipFill>
        <p:spPr>
          <a:xfrm>
            <a:off x="9144001" y="0"/>
            <a:ext cx="9144001" cy="102870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>
            <a:alphaModFix amt="90000"/>
          </a:blip>
          <a:stretch>
            <a:fillRect/>
          </a:stretch>
        </p:blipFill>
        <p:spPr>
          <a:xfrm>
            <a:off x="14591937" y="533384"/>
            <a:ext cx="3010297" cy="3810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032986" y="3203698"/>
            <a:ext cx="10791825" cy="215112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94000"/>
              </a:lnSpc>
              <a:buNone/>
            </a:pPr>
            <a:r>
              <a:rPr lang="en-US" sz="8850" kern="0" spc="-22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Platforms, Ecosystems &amp; Future Shifts.</a:t>
            </a:r>
            <a:endParaRPr lang="en-US" sz="8850" dirty="0"/>
          </a:p>
        </p:txBody>
      </p:sp>
      <p:sp>
        <p:nvSpPr>
          <p:cNvPr id="8" name="Text 4"/>
          <p:cNvSpPr/>
          <p:nvPr/>
        </p:nvSpPr>
        <p:spPr>
          <a:xfrm>
            <a:off x="1143000" y="5237179"/>
            <a:ext cx="9320213" cy="86674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5000"/>
              </a:lnSpc>
              <a:buNone/>
            </a:pPr>
            <a:r>
              <a:rPr lang="en-US" sz="2250" dirty="0">
                <a:solidFill>
                  <a:srgbClr val="FFFFFF">
                    <a:alpha val="85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How technology waves, ecosystems, and culture shifts reshape markets — and which signals to take seriously early.</a:t>
            </a:r>
            <a:endParaRPr lang="en-US" sz="2250" dirty="0"/>
          </a:p>
        </p:txBody>
      </p:sp>
      <p:sp>
        <p:nvSpPr>
          <p:cNvPr id="9" name="Shape 5"/>
          <p:cNvSpPr/>
          <p:nvPr/>
        </p:nvSpPr>
        <p:spPr>
          <a:xfrm>
            <a:off x="1143000" y="6599205"/>
            <a:ext cx="8572501" cy="9525"/>
          </a:xfrm>
          <a:prstGeom prst="rect">
            <a:avLst/>
          </a:prstGeom>
          <a:solidFill>
            <a:srgbClr val="CFB72E">
              <a:alpha val="6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6"/>
          <p:cNvSpPr/>
          <p:nvPr/>
        </p:nvSpPr>
        <p:spPr>
          <a:xfrm>
            <a:off x="1143000" y="6833030"/>
            <a:ext cx="8829676" cy="2667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b="1" kern="0" spc="396" dirty="0">
                <a:solidFill>
                  <a:srgbClr val="CFB72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MIKE'S TAKE</a:t>
            </a:r>
            <a:endParaRPr lang="en-US" sz="1800" dirty="0"/>
          </a:p>
        </p:txBody>
      </p:sp>
      <p:sp>
        <p:nvSpPr>
          <p:cNvPr id="11" name="Text 7"/>
          <p:cNvSpPr/>
          <p:nvPr/>
        </p:nvSpPr>
        <p:spPr>
          <a:xfrm>
            <a:off x="1143000" y="7214030"/>
            <a:ext cx="8829676" cy="89138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i="1" dirty="0">
                <a:solidFill>
                  <a:srgbClr val="C8E8E7"/>
                </a:solidFill>
                <a:latin typeface="Source Serif 4" pitchFamily="34" charset="0"/>
                <a:ea typeface="Source Serif 4" pitchFamily="34" charset="-122"/>
                <a:cs typeface="Source Serif 4" pitchFamily="34" charset="-120"/>
              </a:rPr>
              <a:t>"Future shifts usually look obvious only after the winners have already compounded."</a:t>
            </a:r>
            <a:endParaRPr lang="en-US" sz="2400" dirty="0"/>
          </a:p>
        </p:txBody>
      </p:sp>
      <p:sp>
        <p:nvSpPr>
          <p:cNvPr id="12" name="Text 8"/>
          <p:cNvSpPr/>
          <p:nvPr/>
        </p:nvSpPr>
        <p:spPr>
          <a:xfrm>
            <a:off x="17254885" y="9601234"/>
            <a:ext cx="423548" cy="2667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kern="0" spc="324" dirty="0">
                <a:solidFill>
                  <a:srgbClr val="FFFFFF">
                    <a:alpha val="55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22</a:t>
            </a:r>
            <a:endParaRPr lang="en-US" sz="1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5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14591937" y="533384"/>
            <a:ext cx="3010297" cy="381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1219200" y="2854275"/>
            <a:ext cx="16002001" cy="15875"/>
          </a:xfrm>
          <a:prstGeom prst="rect">
            <a:avLst/>
          </a:prstGeom>
          <a:solidFill>
            <a:srgbClr val="00334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1143000" y="2307307"/>
            <a:ext cx="3693083" cy="2666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kern="0" spc="504" dirty="0">
                <a:solidFill>
                  <a:srgbClr val="82731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CHAPTER 06 · PART 1</a:t>
            </a:r>
            <a:endParaRPr lang="en-US" sz="1800" dirty="0"/>
          </a:p>
        </p:txBody>
      </p:sp>
      <p:sp>
        <p:nvSpPr>
          <p:cNvPr id="5" name="Text 2"/>
          <p:cNvSpPr/>
          <p:nvPr/>
        </p:nvSpPr>
        <p:spPr>
          <a:xfrm>
            <a:off x="4953000" y="1328788"/>
            <a:ext cx="10673023" cy="163833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6300" kern="0" spc="-126" dirty="0">
                <a:solidFill>
                  <a:srgbClr val="00334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Platforms, Ecosystems &amp; </a:t>
            </a:r>
            <a:r>
              <a:rPr lang="en-US" sz="6300" i="1" kern="0" spc="-126" dirty="0">
                <a:solidFill>
                  <a:srgbClr val="1B939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Future Shifts.</a:t>
            </a:r>
            <a:endParaRPr lang="en-US" sz="6300" dirty="0"/>
          </a:p>
        </p:txBody>
      </p:sp>
      <p:sp>
        <p:nvSpPr>
          <p:cNvPr id="6" name="Text 3"/>
          <p:cNvSpPr/>
          <p:nvPr/>
        </p:nvSpPr>
        <p:spPr>
          <a:xfrm>
            <a:off x="16233677" y="1962216"/>
            <a:ext cx="987524" cy="3047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100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#86–92</a:t>
            </a:r>
            <a:endParaRPr lang="en-US" sz="2100" dirty="0"/>
          </a:p>
        </p:txBody>
      </p:sp>
      <p:sp>
        <p:nvSpPr>
          <p:cNvPr id="7" name="Shape 4"/>
          <p:cNvSpPr/>
          <p:nvPr/>
        </p:nvSpPr>
        <p:spPr>
          <a:xfrm>
            <a:off x="1143000" y="4704871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066800" y="3216176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86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2095417" y="3226759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Lean In</a:t>
            </a:r>
            <a:endParaRPr lang="en-US" sz="2100" dirty="0"/>
          </a:p>
        </p:txBody>
      </p:sp>
      <p:sp>
        <p:nvSpPr>
          <p:cNvPr id="10" name="Text 7"/>
          <p:cNvSpPr/>
          <p:nvPr/>
        </p:nvSpPr>
        <p:spPr>
          <a:xfrm>
            <a:off x="2095417" y="3584856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Sheryl Sandberg · 2013 · Book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2095417" y="3931461"/>
            <a:ext cx="6867611" cy="67822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major catalyst for conversations about women in tech leadership.</a:t>
            </a:r>
            <a:endParaRPr lang="en-US" sz="1800" dirty="0"/>
          </a:p>
        </p:txBody>
      </p:sp>
      <p:sp>
        <p:nvSpPr>
          <p:cNvPr id="12" name="Shape 9"/>
          <p:cNvSpPr/>
          <p:nvPr/>
        </p:nvSpPr>
        <p:spPr>
          <a:xfrm>
            <a:off x="1143000" y="6012078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1066800" y="4843446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87</a:t>
            </a:r>
            <a:endParaRPr lang="en-US" sz="2400" dirty="0"/>
          </a:p>
        </p:txBody>
      </p:sp>
      <p:sp>
        <p:nvSpPr>
          <p:cNvPr id="14" name="Text 11"/>
          <p:cNvSpPr/>
          <p:nvPr/>
        </p:nvSpPr>
        <p:spPr>
          <a:xfrm>
            <a:off x="2095417" y="4854030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Brotopia</a:t>
            </a:r>
            <a:endParaRPr lang="en-US" sz="2100" dirty="0"/>
          </a:p>
        </p:txBody>
      </p:sp>
      <p:sp>
        <p:nvSpPr>
          <p:cNvPr id="15" name="Text 12"/>
          <p:cNvSpPr/>
          <p:nvPr/>
        </p:nvSpPr>
        <p:spPr>
          <a:xfrm>
            <a:off x="2095417" y="5212127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Emily Chang · 2018 · Book</a:t>
            </a:r>
            <a:endParaRPr lang="en-US" sz="1800" dirty="0"/>
          </a:p>
        </p:txBody>
      </p:sp>
      <p:sp>
        <p:nvSpPr>
          <p:cNvPr id="16" name="Text 13"/>
          <p:cNvSpPr/>
          <p:nvPr/>
        </p:nvSpPr>
        <p:spPr>
          <a:xfrm>
            <a:off x="2095417" y="5558730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hard look at exclusion and accountability in Silicon Valley.</a:t>
            </a:r>
            <a:endParaRPr lang="en-US" sz="1800" dirty="0"/>
          </a:p>
        </p:txBody>
      </p:sp>
      <p:sp>
        <p:nvSpPr>
          <p:cNvPr id="17" name="Shape 14"/>
          <p:cNvSpPr/>
          <p:nvPr/>
        </p:nvSpPr>
        <p:spPr>
          <a:xfrm>
            <a:off x="1143000" y="7319285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1066800" y="6150653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88</a:t>
            </a:r>
            <a:endParaRPr lang="en-US" sz="2400" dirty="0"/>
          </a:p>
        </p:txBody>
      </p:sp>
      <p:sp>
        <p:nvSpPr>
          <p:cNvPr id="19" name="Text 16"/>
          <p:cNvSpPr/>
          <p:nvPr/>
        </p:nvSpPr>
        <p:spPr>
          <a:xfrm>
            <a:off x="2095417" y="6161237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The Agile Manifesto</a:t>
            </a:r>
            <a:endParaRPr lang="en-US" sz="2100" dirty="0"/>
          </a:p>
        </p:txBody>
      </p:sp>
      <p:sp>
        <p:nvSpPr>
          <p:cNvPr id="20" name="Text 17"/>
          <p:cNvSpPr/>
          <p:nvPr/>
        </p:nvSpPr>
        <p:spPr>
          <a:xfrm>
            <a:off x="2095417" y="6519333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Beck, Sutherland, et al. · 2001 · Manifesto</a:t>
            </a:r>
            <a:endParaRPr lang="en-US" sz="1800" dirty="0"/>
          </a:p>
        </p:txBody>
      </p:sp>
      <p:sp>
        <p:nvSpPr>
          <p:cNvPr id="21" name="Text 18"/>
          <p:cNvSpPr/>
          <p:nvPr/>
        </p:nvSpPr>
        <p:spPr>
          <a:xfrm>
            <a:off x="2095417" y="6865938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values that reshaped software around iteration and users.</a:t>
            </a:r>
            <a:endParaRPr lang="en-US" sz="1800" dirty="0"/>
          </a:p>
        </p:txBody>
      </p:sp>
      <p:sp>
        <p:nvSpPr>
          <p:cNvPr id="22" name="Shape 19"/>
          <p:cNvSpPr/>
          <p:nvPr/>
        </p:nvSpPr>
        <p:spPr>
          <a:xfrm>
            <a:off x="1143000" y="8626492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Text 20"/>
          <p:cNvSpPr/>
          <p:nvPr/>
        </p:nvSpPr>
        <p:spPr>
          <a:xfrm>
            <a:off x="1066800" y="7457860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89</a:t>
            </a:r>
            <a:endParaRPr lang="en-US" sz="2400" dirty="0"/>
          </a:p>
        </p:txBody>
      </p:sp>
      <p:sp>
        <p:nvSpPr>
          <p:cNvPr id="24" name="Text 21"/>
          <p:cNvSpPr/>
          <p:nvPr/>
        </p:nvSpPr>
        <p:spPr>
          <a:xfrm>
            <a:off x="2095417" y="7468444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Toyota Production System / The Goal</a:t>
            </a:r>
            <a:endParaRPr lang="en-US" sz="2100" dirty="0"/>
          </a:p>
        </p:txBody>
      </p:sp>
      <p:sp>
        <p:nvSpPr>
          <p:cNvPr id="25" name="Text 22"/>
          <p:cNvSpPr/>
          <p:nvPr/>
        </p:nvSpPr>
        <p:spPr>
          <a:xfrm>
            <a:off x="2095417" y="7826541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Ohno · 1978 / Goldratt · 1984 · Books</a:t>
            </a:r>
            <a:endParaRPr lang="en-US" sz="1800" dirty="0"/>
          </a:p>
        </p:txBody>
      </p:sp>
      <p:sp>
        <p:nvSpPr>
          <p:cNvPr id="26" name="Text 23"/>
          <p:cNvSpPr/>
          <p:nvPr/>
        </p:nvSpPr>
        <p:spPr>
          <a:xfrm>
            <a:off x="2095417" y="8173145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Lean operations and bottlenecks behind startup methods.</a:t>
            </a:r>
            <a:endParaRPr lang="en-US" sz="1800" dirty="0"/>
          </a:p>
        </p:txBody>
      </p:sp>
      <p:sp>
        <p:nvSpPr>
          <p:cNvPr id="27" name="Shape 24"/>
          <p:cNvSpPr/>
          <p:nvPr/>
        </p:nvSpPr>
        <p:spPr>
          <a:xfrm>
            <a:off x="9525001" y="4384808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8" name="Text 25"/>
          <p:cNvSpPr/>
          <p:nvPr/>
        </p:nvSpPr>
        <p:spPr>
          <a:xfrm>
            <a:off x="9448801" y="3216176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90</a:t>
            </a:r>
            <a:endParaRPr lang="en-US" sz="2400" dirty="0"/>
          </a:p>
        </p:txBody>
      </p:sp>
      <p:sp>
        <p:nvSpPr>
          <p:cNvPr id="29" name="Text 26"/>
          <p:cNvSpPr/>
          <p:nvPr/>
        </p:nvSpPr>
        <p:spPr>
          <a:xfrm>
            <a:off x="10477417" y="3226759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Startup Communities</a:t>
            </a:r>
            <a:endParaRPr lang="en-US" sz="2100" dirty="0"/>
          </a:p>
        </p:txBody>
      </p:sp>
      <p:sp>
        <p:nvSpPr>
          <p:cNvPr id="30" name="Text 27"/>
          <p:cNvSpPr/>
          <p:nvPr/>
        </p:nvSpPr>
        <p:spPr>
          <a:xfrm>
            <a:off x="10477417" y="3584856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Brad Feld · 2012 · Book</a:t>
            </a:r>
            <a:endParaRPr lang="en-US" sz="1800" dirty="0"/>
          </a:p>
        </p:txBody>
      </p:sp>
      <p:sp>
        <p:nvSpPr>
          <p:cNvPr id="31" name="Text 28"/>
          <p:cNvSpPr/>
          <p:nvPr/>
        </p:nvSpPr>
        <p:spPr>
          <a:xfrm>
            <a:off x="10477417" y="3931461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Boulder Thesis and the long game of building ecosystems.</a:t>
            </a:r>
            <a:endParaRPr lang="en-US" sz="1800" dirty="0"/>
          </a:p>
        </p:txBody>
      </p:sp>
      <p:sp>
        <p:nvSpPr>
          <p:cNvPr id="32" name="Shape 29"/>
          <p:cNvSpPr/>
          <p:nvPr/>
        </p:nvSpPr>
        <p:spPr>
          <a:xfrm>
            <a:off x="9525001" y="5692015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3" name="Text 30"/>
          <p:cNvSpPr/>
          <p:nvPr/>
        </p:nvSpPr>
        <p:spPr>
          <a:xfrm>
            <a:off x="9448801" y="4523383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91</a:t>
            </a:r>
            <a:endParaRPr lang="en-US" sz="2400" dirty="0"/>
          </a:p>
        </p:txBody>
      </p:sp>
      <p:sp>
        <p:nvSpPr>
          <p:cNvPr id="34" name="Text 31"/>
          <p:cNvSpPr/>
          <p:nvPr/>
        </p:nvSpPr>
        <p:spPr>
          <a:xfrm>
            <a:off x="10477417" y="4533966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The SAFE</a:t>
            </a:r>
            <a:endParaRPr lang="en-US" sz="2100" dirty="0"/>
          </a:p>
        </p:txBody>
      </p:sp>
      <p:sp>
        <p:nvSpPr>
          <p:cNvPr id="35" name="Text 32"/>
          <p:cNvSpPr/>
          <p:nvPr/>
        </p:nvSpPr>
        <p:spPr>
          <a:xfrm>
            <a:off x="10477417" y="4892064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 Combinator · 2013 · Standard Document</a:t>
            </a:r>
            <a:endParaRPr lang="en-US" sz="1800" dirty="0"/>
          </a:p>
        </p:txBody>
      </p:sp>
      <p:sp>
        <p:nvSpPr>
          <p:cNvPr id="36" name="Text 33"/>
          <p:cNvSpPr/>
          <p:nvPr/>
        </p:nvSpPr>
        <p:spPr>
          <a:xfrm>
            <a:off x="10477417" y="5238667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simple instrument that changed seed fundraising norms.</a:t>
            </a:r>
            <a:endParaRPr lang="en-US" sz="1800" dirty="0"/>
          </a:p>
        </p:txBody>
      </p:sp>
      <p:sp>
        <p:nvSpPr>
          <p:cNvPr id="37" name="Shape 34"/>
          <p:cNvSpPr/>
          <p:nvPr/>
        </p:nvSpPr>
        <p:spPr>
          <a:xfrm>
            <a:off x="9525001" y="6999222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8" name="Text 35"/>
          <p:cNvSpPr/>
          <p:nvPr/>
        </p:nvSpPr>
        <p:spPr>
          <a:xfrm>
            <a:off x="9448801" y="5830590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92</a:t>
            </a:r>
            <a:endParaRPr lang="en-US" sz="2400" dirty="0"/>
          </a:p>
        </p:txBody>
      </p:sp>
      <p:sp>
        <p:nvSpPr>
          <p:cNvPr id="39" name="Text 36"/>
          <p:cNvSpPr/>
          <p:nvPr/>
        </p:nvSpPr>
        <p:spPr>
          <a:xfrm>
            <a:off x="10477417" y="5841174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VentureHacks Blog</a:t>
            </a:r>
            <a:endParaRPr lang="en-US" sz="2100" dirty="0"/>
          </a:p>
        </p:txBody>
      </p:sp>
      <p:sp>
        <p:nvSpPr>
          <p:cNvPr id="40" name="Text 37"/>
          <p:cNvSpPr/>
          <p:nvPr/>
        </p:nvSpPr>
        <p:spPr>
          <a:xfrm>
            <a:off x="10477417" y="6199270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Nivi &amp; Naval · 2007–2010 · Blog</a:t>
            </a:r>
            <a:endParaRPr lang="en-US" sz="1800" dirty="0"/>
          </a:p>
        </p:txBody>
      </p:sp>
      <p:sp>
        <p:nvSpPr>
          <p:cNvPr id="41" name="Text 38"/>
          <p:cNvSpPr/>
          <p:nvPr/>
        </p:nvSpPr>
        <p:spPr>
          <a:xfrm>
            <a:off x="10477417" y="6545875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Plain-English funding mechanics before AngelList.</a:t>
            </a:r>
            <a:endParaRPr lang="en-US" sz="1800" dirty="0"/>
          </a:p>
        </p:txBody>
      </p:sp>
      <p:sp>
        <p:nvSpPr>
          <p:cNvPr id="42" name="Text 39"/>
          <p:cNvSpPr/>
          <p:nvPr/>
        </p:nvSpPr>
        <p:spPr>
          <a:xfrm>
            <a:off x="17252735" y="9601234"/>
            <a:ext cx="425698" cy="2667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kern="0" spc="324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23</a:t>
            </a:r>
            <a:endParaRPr lang="en-US" sz="1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5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14591937" y="533384"/>
            <a:ext cx="3010297" cy="381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1143000" y="2571750"/>
            <a:ext cx="16002001" cy="15875"/>
          </a:xfrm>
          <a:prstGeom prst="rect">
            <a:avLst/>
          </a:prstGeom>
          <a:solidFill>
            <a:srgbClr val="00334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1143000" y="1962216"/>
            <a:ext cx="3740519" cy="2666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kern="0" spc="504" dirty="0">
                <a:solidFill>
                  <a:srgbClr val="82731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CHAPTER 06 · PART 2</a:t>
            </a:r>
            <a:endParaRPr lang="en-US" sz="1800" dirty="0"/>
          </a:p>
        </p:txBody>
      </p:sp>
      <p:sp>
        <p:nvSpPr>
          <p:cNvPr id="5" name="Text 2"/>
          <p:cNvSpPr/>
          <p:nvPr/>
        </p:nvSpPr>
        <p:spPr>
          <a:xfrm>
            <a:off x="5248157" y="929002"/>
            <a:ext cx="10463949" cy="163833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6300" kern="0" spc="-126" dirty="0">
                <a:solidFill>
                  <a:srgbClr val="00334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Platforms, Ecosystems &amp; </a:t>
            </a:r>
            <a:r>
              <a:rPr lang="en-US" sz="6300" i="1" kern="0" spc="-126" dirty="0">
                <a:solidFill>
                  <a:srgbClr val="1B939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Future Shifts.</a:t>
            </a:r>
            <a:endParaRPr lang="en-US" sz="6300" dirty="0"/>
          </a:p>
        </p:txBody>
      </p:sp>
      <p:sp>
        <p:nvSpPr>
          <p:cNvPr id="6" name="Text 3"/>
          <p:cNvSpPr/>
          <p:nvPr/>
        </p:nvSpPr>
        <p:spPr>
          <a:xfrm>
            <a:off x="16076745" y="1962216"/>
            <a:ext cx="1144455" cy="3047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100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#93–100</a:t>
            </a:r>
            <a:endParaRPr lang="en-US" sz="2100" dirty="0"/>
          </a:p>
        </p:txBody>
      </p:sp>
      <p:sp>
        <p:nvSpPr>
          <p:cNvPr id="7" name="Shape 4"/>
          <p:cNvSpPr/>
          <p:nvPr/>
        </p:nvSpPr>
        <p:spPr>
          <a:xfrm>
            <a:off x="1143000" y="4384808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066800" y="3216176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93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2095417" y="3226759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The Acqui-hire &amp; Talent Auctions</a:t>
            </a:r>
            <a:endParaRPr lang="en-US" sz="2100" dirty="0"/>
          </a:p>
        </p:txBody>
      </p:sp>
      <p:sp>
        <p:nvSpPr>
          <p:cNvPr id="10" name="Text 7"/>
          <p:cNvSpPr/>
          <p:nvPr/>
        </p:nvSpPr>
        <p:spPr>
          <a:xfrm>
            <a:off x="2095417" y="3584856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Tech press · c. 2010 · Concept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2095417" y="3931461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How talent-driven exits changed founder expectations.</a:t>
            </a:r>
            <a:endParaRPr lang="en-US" sz="1800" dirty="0"/>
          </a:p>
        </p:txBody>
      </p:sp>
      <p:sp>
        <p:nvSpPr>
          <p:cNvPr id="12" name="Shape 9"/>
          <p:cNvSpPr/>
          <p:nvPr/>
        </p:nvSpPr>
        <p:spPr>
          <a:xfrm>
            <a:off x="1143000" y="5692015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1066800" y="4523383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94</a:t>
            </a:r>
            <a:endParaRPr lang="en-US" sz="2400" dirty="0"/>
          </a:p>
        </p:txBody>
      </p:sp>
      <p:sp>
        <p:nvSpPr>
          <p:cNvPr id="14" name="Text 11"/>
          <p:cNvSpPr/>
          <p:nvPr/>
        </p:nvSpPr>
        <p:spPr>
          <a:xfrm>
            <a:off x="2095417" y="4533966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Marc Andreessen's Tweetstorms</a:t>
            </a:r>
            <a:endParaRPr lang="en-US" sz="2100" dirty="0"/>
          </a:p>
        </p:txBody>
      </p:sp>
      <p:sp>
        <p:nvSpPr>
          <p:cNvPr id="15" name="Text 12"/>
          <p:cNvSpPr/>
          <p:nvPr/>
        </p:nvSpPr>
        <p:spPr>
          <a:xfrm>
            <a:off x="2095417" y="4892064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Marc Andreessen · 2014 · Tweets</a:t>
            </a:r>
            <a:endParaRPr lang="en-US" sz="1800" dirty="0"/>
          </a:p>
        </p:txBody>
      </p:sp>
      <p:sp>
        <p:nvSpPr>
          <p:cNvPr id="16" name="Text 13"/>
          <p:cNvSpPr/>
          <p:nvPr/>
        </p:nvSpPr>
        <p:spPr>
          <a:xfrm>
            <a:off x="2095417" y="5238667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new direct format for investors to publish theses.</a:t>
            </a:r>
            <a:endParaRPr lang="en-US" sz="1800" dirty="0"/>
          </a:p>
        </p:txBody>
      </p:sp>
      <p:sp>
        <p:nvSpPr>
          <p:cNvPr id="17" name="Shape 14"/>
          <p:cNvSpPr/>
          <p:nvPr/>
        </p:nvSpPr>
        <p:spPr>
          <a:xfrm>
            <a:off x="1143000" y="6999222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1066800" y="5830590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95</a:t>
            </a:r>
            <a:endParaRPr lang="en-US" sz="2400" dirty="0"/>
          </a:p>
        </p:txBody>
      </p:sp>
      <p:sp>
        <p:nvSpPr>
          <p:cNvPr id="19" name="Text 16"/>
          <p:cNvSpPr/>
          <p:nvPr/>
        </p:nvSpPr>
        <p:spPr>
          <a:xfrm>
            <a:off x="2095417" y="5841174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Hustle: The Cure for Those Who Complain</a:t>
            </a:r>
            <a:endParaRPr lang="en-US" sz="2100" dirty="0"/>
          </a:p>
        </p:txBody>
      </p:sp>
      <p:sp>
        <p:nvSpPr>
          <p:cNvPr id="20" name="Text 17"/>
          <p:cNvSpPr/>
          <p:nvPr/>
        </p:nvSpPr>
        <p:spPr>
          <a:xfrm>
            <a:off x="2095417" y="6199270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Gary Vaynerchuk et al. · 2016–19 · Blogs</a:t>
            </a:r>
            <a:endParaRPr lang="en-US" sz="1800" dirty="0"/>
          </a:p>
        </p:txBody>
      </p:sp>
      <p:sp>
        <p:nvSpPr>
          <p:cNvPr id="21" name="Text 18"/>
          <p:cNvSpPr/>
          <p:nvPr/>
        </p:nvSpPr>
        <p:spPr>
          <a:xfrm>
            <a:off x="2095417" y="6545875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Hustle culture and the backlash it triggered.</a:t>
            </a:r>
            <a:endParaRPr lang="en-US" sz="1800" dirty="0"/>
          </a:p>
        </p:txBody>
      </p:sp>
      <p:sp>
        <p:nvSpPr>
          <p:cNvPr id="22" name="Shape 19"/>
          <p:cNvSpPr/>
          <p:nvPr/>
        </p:nvSpPr>
        <p:spPr>
          <a:xfrm>
            <a:off x="1143000" y="8306429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Text 20"/>
          <p:cNvSpPr/>
          <p:nvPr/>
        </p:nvSpPr>
        <p:spPr>
          <a:xfrm>
            <a:off x="1066800" y="7137797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96</a:t>
            </a:r>
            <a:endParaRPr lang="en-US" sz="2400" dirty="0"/>
          </a:p>
        </p:txBody>
      </p:sp>
      <p:sp>
        <p:nvSpPr>
          <p:cNvPr id="24" name="Text 21"/>
          <p:cNvSpPr/>
          <p:nvPr/>
        </p:nvSpPr>
        <p:spPr>
          <a:xfrm>
            <a:off x="2095417" y="7148381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The Financial Crisis for Startups Post</a:t>
            </a:r>
            <a:endParaRPr lang="en-US" sz="2100" dirty="0"/>
          </a:p>
        </p:txBody>
      </p:sp>
      <p:sp>
        <p:nvSpPr>
          <p:cNvPr id="25" name="Text 22"/>
          <p:cNvSpPr/>
          <p:nvPr/>
        </p:nvSpPr>
        <p:spPr>
          <a:xfrm>
            <a:off x="2095417" y="7506478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Sequoia / TechCrunch · 2008 · Article</a:t>
            </a:r>
            <a:endParaRPr lang="en-US" sz="1800" dirty="0"/>
          </a:p>
        </p:txBody>
      </p:sp>
      <p:sp>
        <p:nvSpPr>
          <p:cNvPr id="26" name="Text 23"/>
          <p:cNvSpPr/>
          <p:nvPr/>
        </p:nvSpPr>
        <p:spPr>
          <a:xfrm>
            <a:off x="2095417" y="7853082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Public circulation of downturn advice that shaped behavior.</a:t>
            </a:r>
            <a:endParaRPr lang="en-US" sz="1800" dirty="0"/>
          </a:p>
        </p:txBody>
      </p:sp>
      <p:sp>
        <p:nvSpPr>
          <p:cNvPr id="27" name="Shape 24"/>
          <p:cNvSpPr/>
          <p:nvPr/>
        </p:nvSpPr>
        <p:spPr>
          <a:xfrm>
            <a:off x="9525001" y="4384808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8" name="Text 25"/>
          <p:cNvSpPr/>
          <p:nvPr/>
        </p:nvSpPr>
        <p:spPr>
          <a:xfrm>
            <a:off x="9448801" y="3216176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97</a:t>
            </a:r>
            <a:endParaRPr lang="en-US" sz="2400" dirty="0"/>
          </a:p>
        </p:txBody>
      </p:sp>
      <p:sp>
        <p:nvSpPr>
          <p:cNvPr id="29" name="Text 26"/>
          <p:cNvSpPr/>
          <p:nvPr/>
        </p:nvSpPr>
        <p:spPr>
          <a:xfrm>
            <a:off x="10477417" y="3226759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Product Hunt</a:t>
            </a:r>
            <a:endParaRPr lang="en-US" sz="2100" dirty="0"/>
          </a:p>
        </p:txBody>
      </p:sp>
      <p:sp>
        <p:nvSpPr>
          <p:cNvPr id="30" name="Text 27"/>
          <p:cNvSpPr/>
          <p:nvPr/>
        </p:nvSpPr>
        <p:spPr>
          <a:xfrm>
            <a:off x="10477417" y="3584856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Ryan Hoover · 2013 · Platform</a:t>
            </a:r>
            <a:endParaRPr lang="en-US" sz="1800" dirty="0"/>
          </a:p>
        </p:txBody>
      </p:sp>
      <p:sp>
        <p:nvSpPr>
          <p:cNvPr id="31" name="Text 28"/>
          <p:cNvSpPr/>
          <p:nvPr/>
        </p:nvSpPr>
        <p:spPr>
          <a:xfrm>
            <a:off x="10477417" y="3931461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daily launch ritual and discovery engine for new products.</a:t>
            </a:r>
            <a:endParaRPr lang="en-US" sz="1800" dirty="0"/>
          </a:p>
        </p:txBody>
      </p:sp>
      <p:sp>
        <p:nvSpPr>
          <p:cNvPr id="32" name="Shape 29"/>
          <p:cNvSpPr/>
          <p:nvPr/>
        </p:nvSpPr>
        <p:spPr>
          <a:xfrm>
            <a:off x="9525001" y="5692015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3" name="Text 30"/>
          <p:cNvSpPr/>
          <p:nvPr/>
        </p:nvSpPr>
        <p:spPr>
          <a:xfrm>
            <a:off x="9448801" y="4523383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98</a:t>
            </a:r>
            <a:endParaRPr lang="en-US" sz="2400" dirty="0"/>
          </a:p>
        </p:txBody>
      </p:sp>
      <p:sp>
        <p:nvSpPr>
          <p:cNvPr id="34" name="Text 31"/>
          <p:cNvSpPr/>
          <p:nvPr/>
        </p:nvSpPr>
        <p:spPr>
          <a:xfrm>
            <a:off x="10477417" y="4533966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Mobile is Eating the World</a:t>
            </a:r>
            <a:endParaRPr lang="en-US" sz="2100" dirty="0"/>
          </a:p>
        </p:txBody>
      </p:sp>
      <p:sp>
        <p:nvSpPr>
          <p:cNvPr id="35" name="Text 32"/>
          <p:cNvSpPr/>
          <p:nvPr/>
        </p:nvSpPr>
        <p:spPr>
          <a:xfrm>
            <a:off x="10477417" y="4892064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Benedict Evans · 2014 · Presentation</a:t>
            </a:r>
            <a:endParaRPr lang="en-US" sz="1800" dirty="0"/>
          </a:p>
        </p:txBody>
      </p:sp>
      <p:sp>
        <p:nvSpPr>
          <p:cNvPr id="36" name="Text 33"/>
          <p:cNvSpPr/>
          <p:nvPr/>
        </p:nvSpPr>
        <p:spPr>
          <a:xfrm>
            <a:off x="10477417" y="5238667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chart-rich thesis deck that shaped mobile-era strategy.</a:t>
            </a:r>
            <a:endParaRPr lang="en-US" sz="1800" dirty="0"/>
          </a:p>
        </p:txBody>
      </p:sp>
      <p:sp>
        <p:nvSpPr>
          <p:cNvPr id="37" name="Shape 34"/>
          <p:cNvSpPr/>
          <p:nvPr/>
        </p:nvSpPr>
        <p:spPr>
          <a:xfrm>
            <a:off x="9525001" y="6999222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8" name="Text 35"/>
          <p:cNvSpPr/>
          <p:nvPr/>
        </p:nvSpPr>
        <p:spPr>
          <a:xfrm>
            <a:off x="9448801" y="5830590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99</a:t>
            </a:r>
            <a:endParaRPr lang="en-US" sz="2400" dirty="0"/>
          </a:p>
        </p:txBody>
      </p:sp>
      <p:sp>
        <p:nvSpPr>
          <p:cNvPr id="39" name="Text 36"/>
          <p:cNvSpPr/>
          <p:nvPr/>
        </p:nvSpPr>
        <p:spPr>
          <a:xfrm>
            <a:off x="10477417" y="5841174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SaaStr Blog &amp; Annual Conference</a:t>
            </a:r>
            <a:endParaRPr lang="en-US" sz="2100" dirty="0"/>
          </a:p>
        </p:txBody>
      </p:sp>
      <p:sp>
        <p:nvSpPr>
          <p:cNvPr id="40" name="Text 37"/>
          <p:cNvSpPr/>
          <p:nvPr/>
        </p:nvSpPr>
        <p:spPr>
          <a:xfrm>
            <a:off x="10477417" y="6199270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Jason Lemkin · 2012–present · Blog / Conference</a:t>
            </a:r>
            <a:endParaRPr lang="en-US" sz="1800" dirty="0"/>
          </a:p>
        </p:txBody>
      </p:sp>
      <p:sp>
        <p:nvSpPr>
          <p:cNvPr id="41" name="Text 38"/>
          <p:cNvSpPr/>
          <p:nvPr/>
        </p:nvSpPr>
        <p:spPr>
          <a:xfrm>
            <a:off x="10477417" y="6545875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Tactical SaaS scaling advice made public and repeatable.</a:t>
            </a:r>
            <a:endParaRPr lang="en-US" sz="1800" dirty="0"/>
          </a:p>
        </p:txBody>
      </p:sp>
      <p:sp>
        <p:nvSpPr>
          <p:cNvPr id="42" name="Shape 39"/>
          <p:cNvSpPr/>
          <p:nvPr/>
        </p:nvSpPr>
        <p:spPr>
          <a:xfrm>
            <a:off x="9525001" y="8306429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3" name="Text 40"/>
          <p:cNvSpPr/>
          <p:nvPr/>
        </p:nvSpPr>
        <p:spPr>
          <a:xfrm>
            <a:off x="9448801" y="7137797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100</a:t>
            </a:r>
            <a:endParaRPr lang="en-US" sz="2400" dirty="0"/>
          </a:p>
        </p:txBody>
      </p:sp>
      <p:sp>
        <p:nvSpPr>
          <p:cNvPr id="44" name="Text 41"/>
          <p:cNvSpPr/>
          <p:nvPr/>
        </p:nvSpPr>
        <p:spPr>
          <a:xfrm>
            <a:off x="10477417" y="7148381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AngelList</a:t>
            </a:r>
            <a:endParaRPr lang="en-US" sz="2100" dirty="0"/>
          </a:p>
        </p:txBody>
      </p:sp>
      <p:sp>
        <p:nvSpPr>
          <p:cNvPr id="45" name="Text 42"/>
          <p:cNvSpPr/>
          <p:nvPr/>
        </p:nvSpPr>
        <p:spPr>
          <a:xfrm>
            <a:off x="10477417" y="7506478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Naval Ravikant &amp; Babak Nivi · 2010 · Platform</a:t>
            </a:r>
            <a:endParaRPr lang="en-US" sz="1800" dirty="0"/>
          </a:p>
        </p:txBody>
      </p:sp>
      <p:sp>
        <p:nvSpPr>
          <p:cNvPr id="46" name="Text 43"/>
          <p:cNvSpPr/>
          <p:nvPr/>
        </p:nvSpPr>
        <p:spPr>
          <a:xfrm>
            <a:off x="10477417" y="7853082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Online startup fundraising, syndicates, and education.</a:t>
            </a:r>
            <a:endParaRPr lang="en-US" sz="1800" dirty="0"/>
          </a:p>
        </p:txBody>
      </p:sp>
      <p:sp>
        <p:nvSpPr>
          <p:cNvPr id="47" name="Text 44"/>
          <p:cNvSpPr/>
          <p:nvPr/>
        </p:nvSpPr>
        <p:spPr>
          <a:xfrm>
            <a:off x="17250255" y="9601234"/>
            <a:ext cx="428179" cy="2667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kern="0" spc="324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24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5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14591937" y="533384"/>
            <a:ext cx="3010297" cy="381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120173" y="1268758"/>
            <a:ext cx="16482061" cy="95248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7200" kern="0" spc="-144" dirty="0">
                <a:solidFill>
                  <a:srgbClr val="00334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Advice: Read what </a:t>
            </a:r>
            <a:r>
              <a:rPr lang="en-US" sz="7200" i="1" kern="0" spc="-144" dirty="0">
                <a:solidFill>
                  <a:srgbClr val="1B939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interests </a:t>
            </a:r>
            <a:r>
              <a:rPr lang="en-US" sz="7200" kern="0" spc="-144" dirty="0">
                <a:solidFill>
                  <a:srgbClr val="00334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you.</a:t>
            </a:r>
            <a:endParaRPr lang="en-US" sz="7200" dirty="0"/>
          </a:p>
        </p:txBody>
      </p:sp>
      <p:sp>
        <p:nvSpPr>
          <p:cNvPr id="4" name="Text 1"/>
          <p:cNvSpPr/>
          <p:nvPr/>
        </p:nvSpPr>
        <p:spPr>
          <a:xfrm>
            <a:off x="1143000" y="2449809"/>
            <a:ext cx="12753976" cy="80952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2250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The goal is not to finish the list. The goal is to think more clearly about founders, markets, timing, incentives, and risk. Below is how think:</a:t>
            </a:r>
            <a:endParaRPr lang="en-US" sz="2250" dirty="0"/>
          </a:p>
        </p:txBody>
      </p:sp>
      <p:sp>
        <p:nvSpPr>
          <p:cNvPr id="5" name="Shape 2"/>
          <p:cNvSpPr/>
          <p:nvPr/>
        </p:nvSpPr>
        <p:spPr>
          <a:xfrm>
            <a:off x="1143000" y="3666960"/>
            <a:ext cx="4826000" cy="15875"/>
          </a:xfrm>
          <a:prstGeom prst="rect">
            <a:avLst/>
          </a:prstGeom>
          <a:solidFill>
            <a:srgbClr val="00334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1143000" y="3987602"/>
            <a:ext cx="4970780" cy="2667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kern="0" spc="396" dirty="0">
                <a:latin typeface="Inter" pitchFamily="34" charset="0"/>
                <a:ea typeface="Inter" pitchFamily="34" charset="-122"/>
                <a:cs typeface="Inter" pitchFamily="34" charset="-120"/>
              </a:rPr>
              <a:t>FOR EVERY PIECE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1143000" y="4520985"/>
            <a:ext cx="4970780" cy="227812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05000"/>
              </a:lnSpc>
              <a:buNone/>
            </a:pPr>
            <a:r>
              <a:rPr lang="en-US" sz="4200" kern="0" spc="-42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What does this teach about founders, markets, or risk?</a:t>
            </a:r>
            <a:endParaRPr lang="en-US" sz="4200" dirty="0"/>
          </a:p>
        </p:txBody>
      </p:sp>
      <p:sp>
        <p:nvSpPr>
          <p:cNvPr id="8" name="Text 5"/>
          <p:cNvSpPr/>
          <p:nvPr/>
        </p:nvSpPr>
        <p:spPr>
          <a:xfrm>
            <a:off x="1143000" y="7027665"/>
            <a:ext cx="4970780" cy="119821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5000"/>
              </a:lnSpc>
              <a:buNone/>
            </a:pPr>
            <a:r>
              <a:rPr lang="en-US" sz="21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Treat each reading like a deal memo. Strip out the lesson that survives outside the author's frame.</a:t>
            </a:r>
            <a:endParaRPr lang="en-US" sz="2100" dirty="0"/>
          </a:p>
        </p:txBody>
      </p:sp>
      <p:sp>
        <p:nvSpPr>
          <p:cNvPr id="9" name="Shape 6"/>
          <p:cNvSpPr/>
          <p:nvPr/>
        </p:nvSpPr>
        <p:spPr>
          <a:xfrm>
            <a:off x="6731000" y="3666960"/>
            <a:ext cx="4826000" cy="15875"/>
          </a:xfrm>
          <a:prstGeom prst="rect">
            <a:avLst/>
          </a:prstGeom>
          <a:solidFill>
            <a:srgbClr val="00334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6731000" y="3987602"/>
            <a:ext cx="4970780" cy="2667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kern="0" spc="396" dirty="0">
                <a:latin typeface="Inter" pitchFamily="34" charset="0"/>
                <a:ea typeface="Inter" pitchFamily="34" charset="-122"/>
                <a:cs typeface="Inter" pitchFamily="34" charset="-120"/>
              </a:rPr>
              <a:t>FOR EVERY DEAL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6731000" y="4520985"/>
            <a:ext cx="4970780" cy="171812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5000"/>
              </a:lnSpc>
              <a:buNone/>
            </a:pPr>
            <a:r>
              <a:rPr lang="en-US" sz="4200" kern="0" spc="-42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Why does this company win — or why do we pass?</a:t>
            </a:r>
            <a:endParaRPr lang="en-US" sz="4200" dirty="0"/>
          </a:p>
        </p:txBody>
      </p:sp>
      <p:sp>
        <p:nvSpPr>
          <p:cNvPr id="12" name="Text 9"/>
          <p:cNvSpPr/>
          <p:nvPr/>
        </p:nvSpPr>
        <p:spPr>
          <a:xfrm>
            <a:off x="6731000" y="6467657"/>
            <a:ext cx="4970780" cy="81151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5000"/>
              </a:lnSpc>
              <a:buNone/>
            </a:pPr>
            <a:r>
              <a:rPr lang="en-US" sz="21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Force yourself to answer in one sentence. Conviction beats coverage every time.</a:t>
            </a:r>
            <a:endParaRPr lang="en-US" sz="2100" dirty="0"/>
          </a:p>
        </p:txBody>
      </p:sp>
      <p:sp>
        <p:nvSpPr>
          <p:cNvPr id="13" name="Shape 10"/>
          <p:cNvSpPr/>
          <p:nvPr/>
        </p:nvSpPr>
        <p:spPr>
          <a:xfrm>
            <a:off x="12319000" y="3666960"/>
            <a:ext cx="4826000" cy="15875"/>
          </a:xfrm>
          <a:prstGeom prst="rect">
            <a:avLst/>
          </a:prstGeom>
          <a:solidFill>
            <a:srgbClr val="00334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12319000" y="3987602"/>
            <a:ext cx="4970780" cy="2667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kern="0" spc="396" dirty="0">
                <a:latin typeface="Inter" pitchFamily="34" charset="0"/>
                <a:ea typeface="Inter" pitchFamily="34" charset="-122"/>
                <a:cs typeface="Inter" pitchFamily="34" charset="-120"/>
              </a:rPr>
              <a:t>FOR EVERY MEETING</a:t>
            </a:r>
            <a:endParaRPr lang="en-US" sz="1800" dirty="0"/>
          </a:p>
        </p:txBody>
      </p:sp>
      <p:sp>
        <p:nvSpPr>
          <p:cNvPr id="15" name="Text 12"/>
          <p:cNvSpPr/>
          <p:nvPr/>
        </p:nvSpPr>
        <p:spPr>
          <a:xfrm>
            <a:off x="12319000" y="4520985"/>
            <a:ext cx="4970780" cy="171812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5000"/>
              </a:lnSpc>
              <a:buNone/>
            </a:pPr>
            <a:r>
              <a:rPr lang="en-US" sz="4200" kern="0" spc="-42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Bring one insight, one objection, one better question.</a:t>
            </a:r>
            <a:endParaRPr lang="en-US" sz="4200" dirty="0"/>
          </a:p>
        </p:txBody>
      </p:sp>
      <p:sp>
        <p:nvSpPr>
          <p:cNvPr id="16" name="Text 13"/>
          <p:cNvSpPr/>
          <p:nvPr/>
        </p:nvSpPr>
        <p:spPr>
          <a:xfrm>
            <a:off x="12319000" y="6467657"/>
            <a:ext cx="4970780" cy="81151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5000"/>
              </a:lnSpc>
              <a:buNone/>
            </a:pPr>
            <a:r>
              <a:rPr lang="en-US" sz="21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Show up sharper than you were last week. The compounding is the point.</a:t>
            </a:r>
            <a:endParaRPr lang="en-US" sz="2100" dirty="0"/>
          </a:p>
        </p:txBody>
      </p:sp>
      <p:sp>
        <p:nvSpPr>
          <p:cNvPr id="17" name="Text 14"/>
          <p:cNvSpPr/>
          <p:nvPr/>
        </p:nvSpPr>
        <p:spPr>
          <a:xfrm>
            <a:off x="17247031" y="9601234"/>
            <a:ext cx="431403" cy="2667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kern="0" spc="324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5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139485" y="0"/>
            <a:ext cx="18288001" cy="10287000"/>
          </a:xfrm>
          <a:prstGeom prst="rect">
            <a:avLst/>
          </a:prstGeom>
          <a:solidFill>
            <a:srgbClr val="EBECE8"/>
          </a:solidFill>
          <a:ln/>
        </p:spPr>
        <p:txBody>
          <a:bodyPr/>
          <a:lstStyle/>
          <a:p>
            <a:endParaRPr lang="en-US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14591937" y="533384"/>
            <a:ext cx="3010297" cy="381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1143000" y="2215472"/>
            <a:ext cx="16002001" cy="15875"/>
          </a:xfrm>
          <a:prstGeom prst="rect">
            <a:avLst/>
          </a:prstGeom>
          <a:solidFill>
            <a:srgbClr val="00334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143000" y="952500"/>
            <a:ext cx="10388494" cy="101532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8100" kern="0" spc="-203" dirty="0">
                <a:solidFill>
                  <a:srgbClr val="00334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Six chapters</a:t>
            </a:r>
            <a:endParaRPr lang="en-US" sz="8100" dirty="0">
              <a:solidFill>
                <a:srgbClr val="1B9390"/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11640079" y="1529705"/>
            <a:ext cx="5504921" cy="2666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800" kern="0" spc="396" dirty="0">
                <a:solidFill>
                  <a:srgbClr val="82731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INDEX · 100 ENTRIES</a:t>
            </a:r>
            <a:endParaRPr lang="en-US" sz="1800" dirty="0"/>
          </a:p>
        </p:txBody>
      </p:sp>
      <p:sp>
        <p:nvSpPr>
          <p:cNvPr id="7" name="Shape 4"/>
          <p:cNvSpPr/>
          <p:nvPr/>
        </p:nvSpPr>
        <p:spPr>
          <a:xfrm>
            <a:off x="1143000" y="4315272"/>
            <a:ext cx="7524751" cy="9525"/>
          </a:xfrm>
          <a:prstGeom prst="rect">
            <a:avLst/>
          </a:prstGeom>
          <a:solidFill>
            <a:srgbClr val="C8C8C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143000" y="3090664"/>
            <a:ext cx="1314450" cy="38098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700" kern="0" spc="-27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#1–12</a:t>
            </a:r>
            <a:endParaRPr lang="en-US" sz="2700" dirty="0"/>
          </a:p>
        </p:txBody>
      </p:sp>
      <p:sp>
        <p:nvSpPr>
          <p:cNvPr id="9" name="Text 6"/>
          <p:cNvSpPr/>
          <p:nvPr/>
        </p:nvSpPr>
        <p:spPr>
          <a:xfrm>
            <a:off x="2686017" y="3069498"/>
            <a:ext cx="6161185" cy="41521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2700" kern="0" spc="-13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Venture Fundamentals</a:t>
            </a:r>
            <a:endParaRPr lang="en-US" sz="2700" dirty="0"/>
          </a:p>
        </p:txBody>
      </p:sp>
      <p:sp>
        <p:nvSpPr>
          <p:cNvPr id="10" name="Text 7"/>
          <p:cNvSpPr/>
          <p:nvPr/>
        </p:nvSpPr>
        <p:spPr>
          <a:xfrm>
            <a:off x="2686017" y="3503745"/>
            <a:ext cx="5297805" cy="67822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Disruption, startups, product adoption, operations, and company formation.</a:t>
            </a:r>
            <a:endParaRPr lang="en-US" sz="1800" dirty="0"/>
          </a:p>
        </p:txBody>
      </p:sp>
      <p:sp>
        <p:nvSpPr>
          <p:cNvPr id="11" name="Shape 8"/>
          <p:cNvSpPr/>
          <p:nvPr/>
        </p:nvSpPr>
        <p:spPr>
          <a:xfrm>
            <a:off x="1143000" y="5737738"/>
            <a:ext cx="7524751" cy="9525"/>
          </a:xfrm>
          <a:prstGeom prst="rect">
            <a:avLst/>
          </a:prstGeom>
          <a:solidFill>
            <a:srgbClr val="C8C8C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1143000" y="4513130"/>
            <a:ext cx="1314450" cy="38098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700" kern="0" spc="-27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#13–24</a:t>
            </a:r>
            <a:endParaRPr lang="en-US" sz="2700" dirty="0"/>
          </a:p>
        </p:txBody>
      </p:sp>
      <p:sp>
        <p:nvSpPr>
          <p:cNvPr id="13" name="Text 10"/>
          <p:cNvSpPr/>
          <p:nvPr/>
        </p:nvSpPr>
        <p:spPr>
          <a:xfrm>
            <a:off x="2686017" y="4491964"/>
            <a:ext cx="6161185" cy="41521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2700" kern="0" spc="-13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Founder Craft &amp; VC Mechanics</a:t>
            </a:r>
            <a:endParaRPr lang="en-US" sz="2700" dirty="0"/>
          </a:p>
        </p:txBody>
      </p:sp>
      <p:sp>
        <p:nvSpPr>
          <p:cNvPr id="14" name="Text 11"/>
          <p:cNvSpPr/>
          <p:nvPr/>
        </p:nvSpPr>
        <p:spPr>
          <a:xfrm>
            <a:off x="2686017" y="4926211"/>
            <a:ext cx="5297805" cy="67822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What founders actually do, how venture works, and how incentives shape behavior.</a:t>
            </a:r>
            <a:endParaRPr lang="en-US" sz="1800" dirty="0"/>
          </a:p>
        </p:txBody>
      </p:sp>
      <p:sp>
        <p:nvSpPr>
          <p:cNvPr id="15" name="Shape 12"/>
          <p:cNvSpPr/>
          <p:nvPr/>
        </p:nvSpPr>
        <p:spPr>
          <a:xfrm>
            <a:off x="1143000" y="7160204"/>
            <a:ext cx="7524751" cy="9525"/>
          </a:xfrm>
          <a:prstGeom prst="rect">
            <a:avLst/>
          </a:prstGeom>
          <a:solidFill>
            <a:srgbClr val="C8C8C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3"/>
          <p:cNvSpPr/>
          <p:nvPr/>
        </p:nvSpPr>
        <p:spPr>
          <a:xfrm>
            <a:off x="1143000" y="5935596"/>
            <a:ext cx="1314450" cy="38098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700" kern="0" spc="-27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#25–40</a:t>
            </a:r>
            <a:endParaRPr lang="en-US" sz="2700" dirty="0"/>
          </a:p>
        </p:txBody>
      </p:sp>
      <p:sp>
        <p:nvSpPr>
          <p:cNvPr id="17" name="Text 14"/>
          <p:cNvSpPr/>
          <p:nvPr/>
        </p:nvSpPr>
        <p:spPr>
          <a:xfrm>
            <a:off x="2686017" y="5914430"/>
            <a:ext cx="6161185" cy="41521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2700" kern="0" spc="-13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Stories, Strategy &amp; Markets</a:t>
            </a:r>
            <a:endParaRPr lang="en-US" sz="2700" dirty="0"/>
          </a:p>
        </p:txBody>
      </p:sp>
      <p:sp>
        <p:nvSpPr>
          <p:cNvPr id="18" name="Text 15"/>
          <p:cNvSpPr/>
          <p:nvPr/>
        </p:nvSpPr>
        <p:spPr>
          <a:xfrm>
            <a:off x="2686017" y="6348678"/>
            <a:ext cx="5297805" cy="67822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Company stories and frameworks that teach taste, timing, and competitive advantage.</a:t>
            </a:r>
            <a:endParaRPr lang="en-US" sz="1800" dirty="0"/>
          </a:p>
        </p:txBody>
      </p:sp>
      <p:sp>
        <p:nvSpPr>
          <p:cNvPr id="19" name="Shape 16"/>
          <p:cNvSpPr/>
          <p:nvPr/>
        </p:nvSpPr>
        <p:spPr>
          <a:xfrm>
            <a:off x="9620251" y="4315272"/>
            <a:ext cx="7524751" cy="9525"/>
          </a:xfrm>
          <a:prstGeom prst="rect">
            <a:avLst/>
          </a:prstGeom>
          <a:solidFill>
            <a:srgbClr val="C8C8C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17"/>
          <p:cNvSpPr/>
          <p:nvPr/>
        </p:nvSpPr>
        <p:spPr>
          <a:xfrm>
            <a:off x="9620251" y="3090664"/>
            <a:ext cx="1314450" cy="38098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700" kern="0" spc="-27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#41–65</a:t>
            </a:r>
            <a:endParaRPr lang="en-US" sz="2700" dirty="0"/>
          </a:p>
        </p:txBody>
      </p:sp>
      <p:sp>
        <p:nvSpPr>
          <p:cNvPr id="21" name="Text 18"/>
          <p:cNvSpPr/>
          <p:nvPr/>
        </p:nvSpPr>
        <p:spPr>
          <a:xfrm>
            <a:off x="11163267" y="3069498"/>
            <a:ext cx="6161185" cy="41521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2700" kern="0" spc="-13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Scaling, Culture &amp; Judgment</a:t>
            </a:r>
            <a:endParaRPr lang="en-US" sz="2700" dirty="0"/>
          </a:p>
        </p:txBody>
      </p:sp>
      <p:sp>
        <p:nvSpPr>
          <p:cNvPr id="22" name="Text 19"/>
          <p:cNvSpPr/>
          <p:nvPr/>
        </p:nvSpPr>
        <p:spPr>
          <a:xfrm>
            <a:off x="11163267" y="3503745"/>
            <a:ext cx="5297805" cy="67822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messy middle: leadership, people, ethics, marketplaces, and investor judgment.</a:t>
            </a:r>
            <a:endParaRPr lang="en-US" sz="1800" dirty="0"/>
          </a:p>
        </p:txBody>
      </p:sp>
      <p:sp>
        <p:nvSpPr>
          <p:cNvPr id="23" name="Shape 20"/>
          <p:cNvSpPr/>
          <p:nvPr/>
        </p:nvSpPr>
        <p:spPr>
          <a:xfrm>
            <a:off x="9620251" y="5737738"/>
            <a:ext cx="7524751" cy="9525"/>
          </a:xfrm>
          <a:prstGeom prst="rect">
            <a:avLst/>
          </a:prstGeom>
          <a:solidFill>
            <a:srgbClr val="C8C8C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Text 21"/>
          <p:cNvSpPr/>
          <p:nvPr/>
        </p:nvSpPr>
        <p:spPr>
          <a:xfrm>
            <a:off x="9620251" y="4513130"/>
            <a:ext cx="1314450" cy="38098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700" kern="0" spc="-27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#66–85</a:t>
            </a:r>
            <a:endParaRPr lang="en-US" sz="2700" dirty="0"/>
          </a:p>
        </p:txBody>
      </p:sp>
      <p:sp>
        <p:nvSpPr>
          <p:cNvPr id="25" name="Text 22"/>
          <p:cNvSpPr/>
          <p:nvPr/>
        </p:nvSpPr>
        <p:spPr>
          <a:xfrm>
            <a:off x="11163267" y="4491964"/>
            <a:ext cx="6161185" cy="41521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2700" kern="0" spc="-13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Memos, Models &amp; Operating Systems</a:t>
            </a:r>
            <a:endParaRPr lang="en-US" sz="2700" dirty="0"/>
          </a:p>
        </p:txBody>
      </p:sp>
      <p:sp>
        <p:nvSpPr>
          <p:cNvPr id="26" name="Text 23"/>
          <p:cNvSpPr/>
          <p:nvPr/>
        </p:nvSpPr>
        <p:spPr>
          <a:xfrm>
            <a:off x="11163267" y="4926211"/>
            <a:ext cx="5297805" cy="67822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documents, mental models, and operating approaches behind great decisions.</a:t>
            </a:r>
            <a:endParaRPr lang="en-US" sz="1800" dirty="0"/>
          </a:p>
        </p:txBody>
      </p:sp>
      <p:sp>
        <p:nvSpPr>
          <p:cNvPr id="27" name="Shape 24"/>
          <p:cNvSpPr/>
          <p:nvPr/>
        </p:nvSpPr>
        <p:spPr>
          <a:xfrm>
            <a:off x="9620251" y="7160204"/>
            <a:ext cx="7524751" cy="9525"/>
          </a:xfrm>
          <a:prstGeom prst="rect">
            <a:avLst/>
          </a:prstGeom>
          <a:solidFill>
            <a:srgbClr val="C8C8C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8" name="Text 25"/>
          <p:cNvSpPr/>
          <p:nvPr/>
        </p:nvSpPr>
        <p:spPr>
          <a:xfrm>
            <a:off x="9620251" y="5935596"/>
            <a:ext cx="1314450" cy="723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700" kern="0" spc="-27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#86–100</a:t>
            </a:r>
            <a:endParaRPr lang="en-US" sz="2700" dirty="0"/>
          </a:p>
        </p:txBody>
      </p:sp>
      <p:sp>
        <p:nvSpPr>
          <p:cNvPr id="29" name="Text 26"/>
          <p:cNvSpPr/>
          <p:nvPr/>
        </p:nvSpPr>
        <p:spPr>
          <a:xfrm>
            <a:off x="11163267" y="5914430"/>
            <a:ext cx="6161185" cy="41521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2700" kern="0" spc="-13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Platforms, Ecosystems &amp; Future Shifts</a:t>
            </a:r>
            <a:endParaRPr lang="en-US" sz="2700" dirty="0"/>
          </a:p>
        </p:txBody>
      </p:sp>
      <p:sp>
        <p:nvSpPr>
          <p:cNvPr id="30" name="Text 27"/>
          <p:cNvSpPr/>
          <p:nvPr/>
        </p:nvSpPr>
        <p:spPr>
          <a:xfrm>
            <a:off x="11163267" y="6348678"/>
            <a:ext cx="5297805" cy="67822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How technology waves, ecosystems, and culture shifts reshape markets.</a:t>
            </a:r>
            <a:endParaRPr lang="en-US" sz="1800" dirty="0"/>
          </a:p>
        </p:txBody>
      </p:sp>
      <p:sp>
        <p:nvSpPr>
          <p:cNvPr id="31" name="Shape 28"/>
          <p:cNvSpPr/>
          <p:nvPr/>
        </p:nvSpPr>
        <p:spPr>
          <a:xfrm>
            <a:off x="1143000" y="8483535"/>
            <a:ext cx="16002001" cy="9525"/>
          </a:xfrm>
          <a:prstGeom prst="rect">
            <a:avLst/>
          </a:prstGeom>
          <a:solidFill>
            <a:srgbClr val="7B569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2" name="Text 29"/>
          <p:cNvSpPr/>
          <p:nvPr/>
        </p:nvSpPr>
        <p:spPr>
          <a:xfrm>
            <a:off x="1143000" y="8717360"/>
            <a:ext cx="2747010" cy="73147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r>
              <a:rPr lang="en-US" b="1" kern="0" spc="396" dirty="0">
                <a:solidFill>
                  <a:srgbClr val="82731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MIKE”S TAKE</a:t>
            </a:r>
            <a:endParaRPr lang="en-US" sz="1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3" name="Text 30"/>
          <p:cNvSpPr/>
          <p:nvPr/>
        </p:nvSpPr>
        <p:spPr>
          <a:xfrm>
            <a:off x="4191000" y="8717360"/>
            <a:ext cx="13342621" cy="73147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2100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This list becomes a shared language for club conversations. Pick one chapter a month. Read selectively. Debate one live company through that lens.</a:t>
            </a:r>
            <a:endParaRPr lang="en-US" sz="2100" dirty="0"/>
          </a:p>
        </p:txBody>
      </p:sp>
      <p:sp>
        <p:nvSpPr>
          <p:cNvPr id="34" name="Text 31"/>
          <p:cNvSpPr/>
          <p:nvPr/>
        </p:nvSpPr>
        <p:spPr>
          <a:xfrm>
            <a:off x="17241078" y="9601234"/>
            <a:ext cx="437356" cy="2667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kern="0" spc="324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04</a:t>
            </a:r>
            <a:endParaRPr lang="en-US" sz="18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49C4051-A02B-CB27-FB7F-881E6D75818F}"/>
              </a:ext>
            </a:extLst>
          </p:cNvPr>
          <p:cNvSpPr txBox="1"/>
          <p:nvPr/>
        </p:nvSpPr>
        <p:spPr>
          <a:xfrm>
            <a:off x="1138285" y="2355620"/>
            <a:ext cx="10024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chivo" pitchFamily="2" charset="77"/>
                <a:cs typeface="Archivo" pitchFamily="2" charset="77"/>
              </a:rPr>
              <a:t>Each chapter builds a different part of investor judgment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5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14591937" y="533384"/>
            <a:ext cx="3010297" cy="381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1143000" y="1849497"/>
            <a:ext cx="16002001" cy="15875"/>
          </a:xfrm>
          <a:prstGeom prst="rect">
            <a:avLst/>
          </a:prstGeom>
          <a:solidFill>
            <a:srgbClr val="00334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1143000" y="762000"/>
            <a:ext cx="7140301" cy="95248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7200" kern="0" spc="-144" dirty="0">
                <a:solidFill>
                  <a:srgbClr val="00334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</a:t>
            </a:r>
            <a:r>
              <a:rPr lang="en-US" sz="7200" i="1" kern="0" spc="-144" dirty="0">
                <a:solidFill>
                  <a:srgbClr val="1B939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starter</a:t>
            </a:r>
            <a:r>
              <a:rPr lang="en-US" sz="7200" kern="0" spc="-144" dirty="0">
                <a:solidFill>
                  <a:srgbClr val="00334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dozen</a:t>
            </a:r>
            <a:endParaRPr lang="en-US" sz="7200" dirty="0"/>
          </a:p>
        </p:txBody>
      </p:sp>
      <p:sp>
        <p:nvSpPr>
          <p:cNvPr id="6" name="Shape 3"/>
          <p:cNvSpPr/>
          <p:nvPr/>
        </p:nvSpPr>
        <p:spPr>
          <a:xfrm>
            <a:off x="1143000" y="2454176"/>
            <a:ext cx="3800492" cy="2438301"/>
          </a:xfrm>
          <a:prstGeom prst="roundRect">
            <a:avLst>
              <a:gd name="adj" fmla="val 3125"/>
            </a:avLst>
          </a:prstGeom>
          <a:solidFill>
            <a:srgbClr val="FFFFFF"/>
          </a:solidFill>
          <a:ln/>
          <a:effectLst>
            <a:outerShdw blurRad="19050" dist="9525" dir="5400000" algn="bl" rotWithShape="0">
              <a:srgbClr val="003349">
                <a:alpha val="4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1143000" y="2454176"/>
            <a:ext cx="52917" cy="2438301"/>
          </a:xfrm>
          <a:prstGeom prst="rect">
            <a:avLst/>
          </a:prstGeom>
          <a:solidFill>
            <a:srgbClr val="CFB7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500684" y="2720826"/>
            <a:ext cx="3271442" cy="2667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kern="0" spc="0" dirty="0">
                <a:solidFill>
                  <a:srgbClr val="82731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Clayton Christensen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1500684" y="3101826"/>
            <a:ext cx="3271442" cy="34476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The Innovator's Dilemma</a:t>
            </a:r>
            <a:endParaRPr lang="en-US" sz="2100" dirty="0"/>
          </a:p>
        </p:txBody>
      </p:sp>
      <p:sp>
        <p:nvSpPr>
          <p:cNvPr id="10" name="Text 7"/>
          <p:cNvSpPr/>
          <p:nvPr/>
        </p:nvSpPr>
        <p:spPr>
          <a:xfrm>
            <a:off x="1500684" y="3985700"/>
            <a:ext cx="3271442" cy="67822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Why great companies miss disruption.</a:t>
            </a:r>
            <a:endParaRPr lang="en-US" sz="1800" dirty="0"/>
          </a:p>
        </p:txBody>
      </p:sp>
      <p:sp>
        <p:nvSpPr>
          <p:cNvPr id="11" name="Shape 8"/>
          <p:cNvSpPr/>
          <p:nvPr/>
        </p:nvSpPr>
        <p:spPr>
          <a:xfrm>
            <a:off x="5210142" y="2454176"/>
            <a:ext cx="3800492" cy="2438301"/>
          </a:xfrm>
          <a:prstGeom prst="roundRect">
            <a:avLst>
              <a:gd name="adj" fmla="val 3125"/>
            </a:avLst>
          </a:prstGeom>
          <a:solidFill>
            <a:srgbClr val="FFFFFF"/>
          </a:solidFill>
          <a:ln/>
          <a:effectLst>
            <a:outerShdw blurRad="19050" dist="9525" dir="5400000" algn="bl" rotWithShape="0">
              <a:srgbClr val="003349">
                <a:alpha val="4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5210142" y="2454176"/>
            <a:ext cx="52917" cy="2438301"/>
          </a:xfrm>
          <a:prstGeom prst="rect">
            <a:avLst/>
          </a:prstGeom>
          <a:solidFill>
            <a:srgbClr val="CFB7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5567826" y="2720826"/>
            <a:ext cx="3271442" cy="2667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kern="0" spc="0" dirty="0">
                <a:solidFill>
                  <a:srgbClr val="82731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Eric Ries</a:t>
            </a:r>
            <a:endParaRPr lang="en-US" sz="1800" dirty="0"/>
          </a:p>
        </p:txBody>
      </p:sp>
      <p:sp>
        <p:nvSpPr>
          <p:cNvPr id="14" name="Text 11"/>
          <p:cNvSpPr/>
          <p:nvPr/>
        </p:nvSpPr>
        <p:spPr>
          <a:xfrm>
            <a:off x="5567826" y="3101826"/>
            <a:ext cx="3271442" cy="34476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The Lean Startup</a:t>
            </a:r>
            <a:endParaRPr lang="en-US" sz="2100" dirty="0"/>
          </a:p>
        </p:txBody>
      </p:sp>
      <p:sp>
        <p:nvSpPr>
          <p:cNvPr id="15" name="Text 12"/>
          <p:cNvSpPr/>
          <p:nvPr/>
        </p:nvSpPr>
        <p:spPr>
          <a:xfrm>
            <a:off x="5567826" y="3985700"/>
            <a:ext cx="3271442" cy="67822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Experimentation, MVPs, and fast feedback.</a:t>
            </a:r>
            <a:endParaRPr lang="en-US" sz="1800" dirty="0"/>
          </a:p>
        </p:txBody>
      </p:sp>
      <p:sp>
        <p:nvSpPr>
          <p:cNvPr id="16" name="Shape 13"/>
          <p:cNvSpPr/>
          <p:nvPr/>
        </p:nvSpPr>
        <p:spPr>
          <a:xfrm>
            <a:off x="9277284" y="2454176"/>
            <a:ext cx="3800492" cy="2438301"/>
          </a:xfrm>
          <a:prstGeom prst="roundRect">
            <a:avLst>
              <a:gd name="adj" fmla="val 3125"/>
            </a:avLst>
          </a:prstGeom>
          <a:solidFill>
            <a:srgbClr val="FFFFFF"/>
          </a:solidFill>
          <a:ln/>
          <a:effectLst>
            <a:outerShdw blurRad="19050" dist="9525" dir="5400000" algn="bl" rotWithShape="0">
              <a:srgbClr val="003349">
                <a:alpha val="4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7" name="Shape 14"/>
          <p:cNvSpPr/>
          <p:nvPr/>
        </p:nvSpPr>
        <p:spPr>
          <a:xfrm>
            <a:off x="9277284" y="2454176"/>
            <a:ext cx="52917" cy="2438301"/>
          </a:xfrm>
          <a:prstGeom prst="rect">
            <a:avLst/>
          </a:prstGeom>
          <a:solidFill>
            <a:srgbClr val="CFB7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9634968" y="2720826"/>
            <a:ext cx="3271442" cy="2667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kern="0" spc="0" dirty="0">
                <a:solidFill>
                  <a:srgbClr val="82731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Peter Thiel</a:t>
            </a:r>
            <a:endParaRPr lang="en-US" sz="1800" dirty="0"/>
          </a:p>
        </p:txBody>
      </p:sp>
      <p:sp>
        <p:nvSpPr>
          <p:cNvPr id="19" name="Text 16"/>
          <p:cNvSpPr/>
          <p:nvPr/>
        </p:nvSpPr>
        <p:spPr>
          <a:xfrm>
            <a:off x="9634968" y="3101826"/>
            <a:ext cx="3271442" cy="34476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Zero To One</a:t>
            </a:r>
            <a:endParaRPr lang="en-US" sz="2100" dirty="0"/>
          </a:p>
        </p:txBody>
      </p:sp>
      <p:sp>
        <p:nvSpPr>
          <p:cNvPr id="20" name="Text 17"/>
          <p:cNvSpPr/>
          <p:nvPr/>
        </p:nvSpPr>
        <p:spPr>
          <a:xfrm>
            <a:off x="9634968" y="3985700"/>
            <a:ext cx="3271442" cy="67822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Contrarian thinking and new value creation.</a:t>
            </a:r>
            <a:endParaRPr lang="en-US" sz="1800" dirty="0"/>
          </a:p>
        </p:txBody>
      </p:sp>
      <p:sp>
        <p:nvSpPr>
          <p:cNvPr id="21" name="Shape 18"/>
          <p:cNvSpPr/>
          <p:nvPr/>
        </p:nvSpPr>
        <p:spPr>
          <a:xfrm>
            <a:off x="13344426" y="2454176"/>
            <a:ext cx="3800574" cy="2438301"/>
          </a:xfrm>
          <a:prstGeom prst="roundRect">
            <a:avLst>
              <a:gd name="adj" fmla="val 3125"/>
            </a:avLst>
          </a:prstGeom>
          <a:solidFill>
            <a:srgbClr val="FFFFFF"/>
          </a:solidFill>
          <a:ln/>
          <a:effectLst>
            <a:outerShdw blurRad="19050" dist="9525" dir="5400000" algn="bl" rotWithShape="0">
              <a:srgbClr val="003349">
                <a:alpha val="4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2" name="Shape 19"/>
          <p:cNvSpPr/>
          <p:nvPr/>
        </p:nvSpPr>
        <p:spPr>
          <a:xfrm>
            <a:off x="13344426" y="2454176"/>
            <a:ext cx="52917" cy="2438301"/>
          </a:xfrm>
          <a:prstGeom prst="rect">
            <a:avLst/>
          </a:prstGeom>
          <a:solidFill>
            <a:srgbClr val="CFB7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Text 20"/>
          <p:cNvSpPr/>
          <p:nvPr/>
        </p:nvSpPr>
        <p:spPr>
          <a:xfrm>
            <a:off x="13702110" y="2720826"/>
            <a:ext cx="3271528" cy="2667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kern="0" spc="0" dirty="0">
                <a:solidFill>
                  <a:srgbClr val="82731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Andy Grove</a:t>
            </a:r>
            <a:endParaRPr lang="en-US" sz="1800" dirty="0"/>
          </a:p>
        </p:txBody>
      </p:sp>
      <p:sp>
        <p:nvSpPr>
          <p:cNvPr id="24" name="Text 21"/>
          <p:cNvSpPr/>
          <p:nvPr/>
        </p:nvSpPr>
        <p:spPr>
          <a:xfrm>
            <a:off x="13702110" y="3101826"/>
            <a:ext cx="3271528" cy="34476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High Output Management</a:t>
            </a:r>
            <a:endParaRPr lang="en-US" sz="2100" dirty="0"/>
          </a:p>
        </p:txBody>
      </p:sp>
      <p:sp>
        <p:nvSpPr>
          <p:cNvPr id="25" name="Text 22"/>
          <p:cNvSpPr/>
          <p:nvPr/>
        </p:nvSpPr>
        <p:spPr>
          <a:xfrm>
            <a:off x="13702110" y="3985700"/>
            <a:ext cx="3271528" cy="67822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How operating cadence and leverage work.</a:t>
            </a:r>
            <a:endParaRPr lang="en-US" sz="1800" dirty="0"/>
          </a:p>
        </p:txBody>
      </p:sp>
      <p:sp>
        <p:nvSpPr>
          <p:cNvPr id="26" name="Shape 23"/>
          <p:cNvSpPr/>
          <p:nvPr/>
        </p:nvSpPr>
        <p:spPr>
          <a:xfrm>
            <a:off x="1143000" y="5159127"/>
            <a:ext cx="3800492" cy="2438301"/>
          </a:xfrm>
          <a:prstGeom prst="roundRect">
            <a:avLst>
              <a:gd name="adj" fmla="val 3125"/>
            </a:avLst>
          </a:prstGeom>
          <a:solidFill>
            <a:srgbClr val="FFFFFF"/>
          </a:solidFill>
          <a:ln/>
          <a:effectLst>
            <a:outerShdw blurRad="19050" dist="9525" dir="5400000" algn="bl" rotWithShape="0">
              <a:srgbClr val="003349">
                <a:alpha val="4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7" name="Shape 24"/>
          <p:cNvSpPr/>
          <p:nvPr/>
        </p:nvSpPr>
        <p:spPr>
          <a:xfrm>
            <a:off x="1143000" y="5159127"/>
            <a:ext cx="52917" cy="2438301"/>
          </a:xfrm>
          <a:prstGeom prst="rect">
            <a:avLst/>
          </a:prstGeom>
          <a:solidFill>
            <a:srgbClr val="CFB7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8" name="Text 25"/>
          <p:cNvSpPr/>
          <p:nvPr/>
        </p:nvSpPr>
        <p:spPr>
          <a:xfrm>
            <a:off x="1500684" y="5425778"/>
            <a:ext cx="3271442" cy="2667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kern="0" spc="0" dirty="0">
                <a:solidFill>
                  <a:srgbClr val="82731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Marc Andreessen</a:t>
            </a:r>
            <a:endParaRPr lang="en-US" sz="1800" dirty="0"/>
          </a:p>
        </p:txBody>
      </p:sp>
      <p:sp>
        <p:nvSpPr>
          <p:cNvPr id="29" name="Text 26"/>
          <p:cNvSpPr/>
          <p:nvPr/>
        </p:nvSpPr>
        <p:spPr>
          <a:xfrm>
            <a:off x="1500684" y="5806778"/>
            <a:ext cx="3271442" cy="65143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/>
          </a:bodyPr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Software Is Eating The World</a:t>
            </a:r>
            <a:endParaRPr lang="en-US" sz="2100" dirty="0"/>
          </a:p>
        </p:txBody>
      </p:sp>
      <p:sp>
        <p:nvSpPr>
          <p:cNvPr id="30" name="Text 27"/>
          <p:cNvSpPr/>
          <p:nvPr/>
        </p:nvSpPr>
        <p:spPr>
          <a:xfrm>
            <a:off x="1500684" y="6690651"/>
            <a:ext cx="3271442" cy="67822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software platform thesis, distilled.</a:t>
            </a:r>
            <a:endParaRPr lang="en-US" sz="1800" dirty="0"/>
          </a:p>
        </p:txBody>
      </p:sp>
      <p:sp>
        <p:nvSpPr>
          <p:cNvPr id="31" name="Shape 28"/>
          <p:cNvSpPr/>
          <p:nvPr/>
        </p:nvSpPr>
        <p:spPr>
          <a:xfrm>
            <a:off x="5210142" y="5159127"/>
            <a:ext cx="3800492" cy="2438301"/>
          </a:xfrm>
          <a:prstGeom prst="roundRect">
            <a:avLst>
              <a:gd name="adj" fmla="val 3125"/>
            </a:avLst>
          </a:prstGeom>
          <a:solidFill>
            <a:srgbClr val="FFFFFF"/>
          </a:solidFill>
          <a:ln/>
          <a:effectLst>
            <a:outerShdw blurRad="19050" dist="9525" dir="5400000" algn="bl" rotWithShape="0">
              <a:srgbClr val="003349">
                <a:alpha val="4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2" name="Shape 29"/>
          <p:cNvSpPr/>
          <p:nvPr/>
        </p:nvSpPr>
        <p:spPr>
          <a:xfrm>
            <a:off x="5210142" y="5159127"/>
            <a:ext cx="52917" cy="2438301"/>
          </a:xfrm>
          <a:prstGeom prst="rect">
            <a:avLst/>
          </a:prstGeom>
          <a:solidFill>
            <a:srgbClr val="CFB7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3" name="Text 30"/>
          <p:cNvSpPr/>
          <p:nvPr/>
        </p:nvSpPr>
        <p:spPr>
          <a:xfrm>
            <a:off x="5567826" y="5425778"/>
            <a:ext cx="3271442" cy="2667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kern="0" spc="0" dirty="0">
                <a:solidFill>
                  <a:srgbClr val="82731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Ben Horowitz</a:t>
            </a:r>
            <a:endParaRPr lang="en-US" sz="1800" dirty="0"/>
          </a:p>
        </p:txBody>
      </p:sp>
      <p:sp>
        <p:nvSpPr>
          <p:cNvPr id="34" name="Text 31"/>
          <p:cNvSpPr/>
          <p:nvPr/>
        </p:nvSpPr>
        <p:spPr>
          <a:xfrm>
            <a:off x="5567826" y="5806778"/>
            <a:ext cx="3271442" cy="65143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The Hard Thing About Hard Things</a:t>
            </a:r>
            <a:endParaRPr lang="en-US" sz="2100" dirty="0"/>
          </a:p>
        </p:txBody>
      </p:sp>
      <p:sp>
        <p:nvSpPr>
          <p:cNvPr id="35" name="Text 32"/>
          <p:cNvSpPr/>
          <p:nvPr/>
        </p:nvSpPr>
        <p:spPr>
          <a:xfrm>
            <a:off x="5567826" y="6690651"/>
            <a:ext cx="3271442" cy="67822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Founder psychology under pressure.</a:t>
            </a:r>
            <a:endParaRPr lang="en-US" sz="1800" dirty="0"/>
          </a:p>
        </p:txBody>
      </p:sp>
      <p:sp>
        <p:nvSpPr>
          <p:cNvPr id="36" name="Shape 33"/>
          <p:cNvSpPr/>
          <p:nvPr/>
        </p:nvSpPr>
        <p:spPr>
          <a:xfrm>
            <a:off x="9277284" y="5159127"/>
            <a:ext cx="3800492" cy="2438301"/>
          </a:xfrm>
          <a:prstGeom prst="roundRect">
            <a:avLst>
              <a:gd name="adj" fmla="val 3125"/>
            </a:avLst>
          </a:prstGeom>
          <a:solidFill>
            <a:srgbClr val="FFFFFF"/>
          </a:solidFill>
          <a:ln/>
          <a:effectLst>
            <a:outerShdw blurRad="19050" dist="9525" dir="5400000" algn="bl" rotWithShape="0">
              <a:srgbClr val="003349">
                <a:alpha val="4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7" name="Shape 34"/>
          <p:cNvSpPr/>
          <p:nvPr/>
        </p:nvSpPr>
        <p:spPr>
          <a:xfrm>
            <a:off x="9277284" y="5159127"/>
            <a:ext cx="52917" cy="2438301"/>
          </a:xfrm>
          <a:prstGeom prst="rect">
            <a:avLst/>
          </a:prstGeom>
          <a:solidFill>
            <a:srgbClr val="CFB7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8" name="Text 35"/>
          <p:cNvSpPr/>
          <p:nvPr/>
        </p:nvSpPr>
        <p:spPr>
          <a:xfrm>
            <a:off x="9634968" y="5425778"/>
            <a:ext cx="3271442" cy="2667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85000" lnSpcReduction="1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kern="0" spc="0" dirty="0">
                <a:solidFill>
                  <a:srgbClr val="82731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Brad Feld &amp;amp; Jason Mendelson</a:t>
            </a:r>
            <a:endParaRPr lang="en-US" sz="1800" dirty="0"/>
          </a:p>
        </p:txBody>
      </p:sp>
      <p:sp>
        <p:nvSpPr>
          <p:cNvPr id="39" name="Text 36"/>
          <p:cNvSpPr/>
          <p:nvPr/>
        </p:nvSpPr>
        <p:spPr>
          <a:xfrm>
            <a:off x="9634968" y="5806778"/>
            <a:ext cx="3271442" cy="34476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Venture Deals</a:t>
            </a:r>
            <a:endParaRPr lang="en-US" sz="2100" dirty="0"/>
          </a:p>
        </p:txBody>
      </p:sp>
      <p:sp>
        <p:nvSpPr>
          <p:cNvPr id="40" name="Text 37"/>
          <p:cNvSpPr/>
          <p:nvPr/>
        </p:nvSpPr>
        <p:spPr>
          <a:xfrm>
            <a:off x="9634968" y="6690651"/>
            <a:ext cx="3271442" cy="67822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How terms and incentives actually work.</a:t>
            </a:r>
            <a:endParaRPr lang="en-US" sz="1800" dirty="0"/>
          </a:p>
        </p:txBody>
      </p:sp>
      <p:sp>
        <p:nvSpPr>
          <p:cNvPr id="41" name="Shape 38"/>
          <p:cNvSpPr/>
          <p:nvPr/>
        </p:nvSpPr>
        <p:spPr>
          <a:xfrm>
            <a:off x="13344426" y="5159127"/>
            <a:ext cx="3800574" cy="2438301"/>
          </a:xfrm>
          <a:prstGeom prst="roundRect">
            <a:avLst>
              <a:gd name="adj" fmla="val 3125"/>
            </a:avLst>
          </a:prstGeom>
          <a:solidFill>
            <a:srgbClr val="FFFFFF"/>
          </a:solidFill>
          <a:ln/>
          <a:effectLst>
            <a:outerShdw blurRad="19050" dist="9525" dir="5400000" algn="bl" rotWithShape="0">
              <a:srgbClr val="003349">
                <a:alpha val="4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2" name="Shape 39"/>
          <p:cNvSpPr/>
          <p:nvPr/>
        </p:nvSpPr>
        <p:spPr>
          <a:xfrm>
            <a:off x="13344426" y="5159127"/>
            <a:ext cx="52917" cy="2438301"/>
          </a:xfrm>
          <a:prstGeom prst="rect">
            <a:avLst/>
          </a:prstGeom>
          <a:solidFill>
            <a:srgbClr val="CFB7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3" name="Text 40"/>
          <p:cNvSpPr/>
          <p:nvPr/>
        </p:nvSpPr>
        <p:spPr>
          <a:xfrm>
            <a:off x="13702110" y="5425778"/>
            <a:ext cx="3271528" cy="2667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kern="0" spc="0" dirty="0">
                <a:solidFill>
                  <a:srgbClr val="82731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Jeff Bezos</a:t>
            </a:r>
            <a:endParaRPr lang="en-US" sz="1800" dirty="0"/>
          </a:p>
        </p:txBody>
      </p:sp>
      <p:sp>
        <p:nvSpPr>
          <p:cNvPr id="44" name="Text 41"/>
          <p:cNvSpPr/>
          <p:nvPr/>
        </p:nvSpPr>
        <p:spPr>
          <a:xfrm>
            <a:off x="13702110" y="5806778"/>
            <a:ext cx="3271528" cy="34476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Amazon's 1997 Letter</a:t>
            </a:r>
            <a:endParaRPr lang="en-US" sz="2100" dirty="0"/>
          </a:p>
        </p:txBody>
      </p:sp>
      <p:sp>
        <p:nvSpPr>
          <p:cNvPr id="45" name="Text 42"/>
          <p:cNvSpPr/>
          <p:nvPr/>
        </p:nvSpPr>
        <p:spPr>
          <a:xfrm>
            <a:off x="13702110" y="6690651"/>
            <a:ext cx="3271528" cy="67822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Long-term thinking and customer obsession.</a:t>
            </a:r>
            <a:endParaRPr lang="en-US" sz="1800" dirty="0"/>
          </a:p>
        </p:txBody>
      </p:sp>
      <p:sp>
        <p:nvSpPr>
          <p:cNvPr id="46" name="Shape 43"/>
          <p:cNvSpPr/>
          <p:nvPr/>
        </p:nvSpPr>
        <p:spPr>
          <a:xfrm>
            <a:off x="1143000" y="7864079"/>
            <a:ext cx="3800492" cy="2438301"/>
          </a:xfrm>
          <a:prstGeom prst="roundRect">
            <a:avLst>
              <a:gd name="adj" fmla="val 3125"/>
            </a:avLst>
          </a:prstGeom>
          <a:solidFill>
            <a:srgbClr val="FFFFFF"/>
          </a:solidFill>
          <a:ln/>
          <a:effectLst>
            <a:outerShdw blurRad="19050" dist="9525" dir="5400000" algn="bl" rotWithShape="0">
              <a:srgbClr val="003349">
                <a:alpha val="4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7" name="Shape 44"/>
          <p:cNvSpPr/>
          <p:nvPr/>
        </p:nvSpPr>
        <p:spPr>
          <a:xfrm>
            <a:off x="1143000" y="7864079"/>
            <a:ext cx="52917" cy="2438301"/>
          </a:xfrm>
          <a:prstGeom prst="rect">
            <a:avLst/>
          </a:prstGeom>
          <a:solidFill>
            <a:srgbClr val="1B939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8" name="Text 45"/>
          <p:cNvSpPr/>
          <p:nvPr/>
        </p:nvSpPr>
        <p:spPr>
          <a:xfrm>
            <a:off x="1500684" y="8130729"/>
            <a:ext cx="3271442" cy="2667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kern="0" spc="0" dirty="0">
                <a:solidFill>
                  <a:srgbClr val="00334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Morgan Housel</a:t>
            </a:r>
            <a:endParaRPr lang="en-US" sz="1800" dirty="0">
              <a:solidFill>
                <a:srgbClr val="003349"/>
              </a:solidFill>
            </a:endParaRPr>
          </a:p>
        </p:txBody>
      </p:sp>
      <p:sp>
        <p:nvSpPr>
          <p:cNvPr id="49" name="Text 46"/>
          <p:cNvSpPr/>
          <p:nvPr/>
        </p:nvSpPr>
        <p:spPr>
          <a:xfrm>
            <a:off x="1500684" y="8511729"/>
            <a:ext cx="3271442" cy="34476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The Psychology of Money</a:t>
            </a:r>
            <a:endParaRPr lang="en-US" sz="2100" dirty="0">
              <a:solidFill>
                <a:srgbClr val="003349"/>
              </a:solidFill>
            </a:endParaRPr>
          </a:p>
        </p:txBody>
      </p:sp>
      <p:sp>
        <p:nvSpPr>
          <p:cNvPr id="50" name="Text 47"/>
          <p:cNvSpPr/>
          <p:nvPr/>
        </p:nvSpPr>
        <p:spPr>
          <a:xfrm>
            <a:off x="1500684" y="9395603"/>
            <a:ext cx="3271442" cy="67822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00334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Temperament and wealth behavior.</a:t>
            </a:r>
            <a:endParaRPr lang="en-US" sz="1800" dirty="0">
              <a:solidFill>
                <a:srgbClr val="003349"/>
              </a:solidFill>
            </a:endParaRPr>
          </a:p>
        </p:txBody>
      </p:sp>
      <p:sp>
        <p:nvSpPr>
          <p:cNvPr id="51" name="Shape 48"/>
          <p:cNvSpPr/>
          <p:nvPr/>
        </p:nvSpPr>
        <p:spPr>
          <a:xfrm>
            <a:off x="5210142" y="7864079"/>
            <a:ext cx="3800492" cy="2438301"/>
          </a:xfrm>
          <a:prstGeom prst="roundRect">
            <a:avLst>
              <a:gd name="adj" fmla="val 3125"/>
            </a:avLst>
          </a:prstGeom>
          <a:solidFill>
            <a:srgbClr val="FFFFFF"/>
          </a:solidFill>
          <a:ln/>
          <a:effectLst>
            <a:outerShdw blurRad="19050" dist="9525" dir="5400000" algn="bl" rotWithShape="0">
              <a:srgbClr val="003349">
                <a:alpha val="4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2" name="Shape 49"/>
          <p:cNvSpPr/>
          <p:nvPr/>
        </p:nvSpPr>
        <p:spPr>
          <a:xfrm>
            <a:off x="5210142" y="7864079"/>
            <a:ext cx="52917" cy="2438301"/>
          </a:xfrm>
          <a:prstGeom prst="rect">
            <a:avLst/>
          </a:prstGeom>
          <a:solidFill>
            <a:srgbClr val="1B939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3" name="Text 50"/>
          <p:cNvSpPr/>
          <p:nvPr/>
        </p:nvSpPr>
        <p:spPr>
          <a:xfrm>
            <a:off x="5567826" y="8130729"/>
            <a:ext cx="3271442" cy="2667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kern="0" spc="0" dirty="0">
                <a:solidFill>
                  <a:srgbClr val="00334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Annie Duke</a:t>
            </a:r>
            <a:endParaRPr lang="en-US" sz="1800" dirty="0">
              <a:solidFill>
                <a:srgbClr val="003349"/>
              </a:solidFill>
            </a:endParaRPr>
          </a:p>
        </p:txBody>
      </p:sp>
      <p:sp>
        <p:nvSpPr>
          <p:cNvPr id="54" name="Text 51"/>
          <p:cNvSpPr/>
          <p:nvPr/>
        </p:nvSpPr>
        <p:spPr>
          <a:xfrm>
            <a:off x="5567826" y="8511729"/>
            <a:ext cx="3271442" cy="34476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Thinking in Bets</a:t>
            </a:r>
            <a:endParaRPr lang="en-US" sz="2100" dirty="0">
              <a:solidFill>
                <a:srgbClr val="003349"/>
              </a:solidFill>
            </a:endParaRPr>
          </a:p>
        </p:txBody>
      </p:sp>
      <p:sp>
        <p:nvSpPr>
          <p:cNvPr id="55" name="Text 52"/>
          <p:cNvSpPr/>
          <p:nvPr/>
        </p:nvSpPr>
        <p:spPr>
          <a:xfrm>
            <a:off x="5567826" y="9395603"/>
            <a:ext cx="3271442" cy="67822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00334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Good decisions under uncertainty.</a:t>
            </a:r>
            <a:endParaRPr lang="en-US" sz="1800" dirty="0">
              <a:solidFill>
                <a:srgbClr val="003349"/>
              </a:solidFill>
            </a:endParaRPr>
          </a:p>
        </p:txBody>
      </p:sp>
      <p:sp>
        <p:nvSpPr>
          <p:cNvPr id="56" name="Shape 53"/>
          <p:cNvSpPr/>
          <p:nvPr/>
        </p:nvSpPr>
        <p:spPr>
          <a:xfrm>
            <a:off x="9277284" y="7864079"/>
            <a:ext cx="3800492" cy="2438301"/>
          </a:xfrm>
          <a:prstGeom prst="roundRect">
            <a:avLst>
              <a:gd name="adj" fmla="val 3125"/>
            </a:avLst>
          </a:prstGeom>
          <a:solidFill>
            <a:srgbClr val="FFFFFF"/>
          </a:solidFill>
          <a:ln/>
          <a:effectLst>
            <a:outerShdw blurRad="19050" dist="9525" dir="5400000" algn="bl" rotWithShape="0">
              <a:srgbClr val="003349">
                <a:alpha val="4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7" name="Shape 54"/>
          <p:cNvSpPr/>
          <p:nvPr/>
        </p:nvSpPr>
        <p:spPr>
          <a:xfrm>
            <a:off x="9277284" y="7864079"/>
            <a:ext cx="52917" cy="2438301"/>
          </a:xfrm>
          <a:prstGeom prst="rect">
            <a:avLst/>
          </a:prstGeom>
          <a:solidFill>
            <a:srgbClr val="1B939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8" name="Text 55"/>
          <p:cNvSpPr/>
          <p:nvPr/>
        </p:nvSpPr>
        <p:spPr>
          <a:xfrm>
            <a:off x="9634968" y="8130729"/>
            <a:ext cx="3271442" cy="2667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kern="0" spc="0" dirty="0">
                <a:solidFill>
                  <a:srgbClr val="00334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Daniel Kahneman</a:t>
            </a:r>
            <a:endParaRPr lang="en-US" sz="1800" dirty="0">
              <a:solidFill>
                <a:srgbClr val="003349"/>
              </a:solidFill>
            </a:endParaRPr>
          </a:p>
        </p:txBody>
      </p:sp>
      <p:sp>
        <p:nvSpPr>
          <p:cNvPr id="59" name="Text 56"/>
          <p:cNvSpPr/>
          <p:nvPr/>
        </p:nvSpPr>
        <p:spPr>
          <a:xfrm>
            <a:off x="9634968" y="8511729"/>
            <a:ext cx="3271442" cy="34476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Thinking, Fast and Slow</a:t>
            </a:r>
            <a:endParaRPr lang="en-US" sz="2100" dirty="0">
              <a:solidFill>
                <a:srgbClr val="003349"/>
              </a:solidFill>
            </a:endParaRPr>
          </a:p>
        </p:txBody>
      </p:sp>
      <p:sp>
        <p:nvSpPr>
          <p:cNvPr id="60" name="Text 57"/>
          <p:cNvSpPr/>
          <p:nvPr/>
        </p:nvSpPr>
        <p:spPr>
          <a:xfrm>
            <a:off x="9634968" y="9395603"/>
            <a:ext cx="3271442" cy="67822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00334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Bias, confidence, and judgment.</a:t>
            </a:r>
            <a:endParaRPr lang="en-US" sz="1800" dirty="0">
              <a:solidFill>
                <a:srgbClr val="003349"/>
              </a:solidFill>
            </a:endParaRPr>
          </a:p>
        </p:txBody>
      </p:sp>
      <p:sp>
        <p:nvSpPr>
          <p:cNvPr id="61" name="Shape 58"/>
          <p:cNvSpPr/>
          <p:nvPr/>
        </p:nvSpPr>
        <p:spPr>
          <a:xfrm>
            <a:off x="13344426" y="7864079"/>
            <a:ext cx="3800574" cy="2438301"/>
          </a:xfrm>
          <a:prstGeom prst="roundRect">
            <a:avLst>
              <a:gd name="adj" fmla="val 3125"/>
            </a:avLst>
          </a:prstGeom>
          <a:solidFill>
            <a:srgbClr val="FFFFFF"/>
          </a:solidFill>
          <a:ln/>
          <a:effectLst>
            <a:outerShdw blurRad="19050" dist="9525" dir="5400000" algn="bl" rotWithShape="0">
              <a:srgbClr val="003349">
                <a:alpha val="4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2" name="Shape 59"/>
          <p:cNvSpPr/>
          <p:nvPr/>
        </p:nvSpPr>
        <p:spPr>
          <a:xfrm>
            <a:off x="13344426" y="7864079"/>
            <a:ext cx="52917" cy="2438301"/>
          </a:xfrm>
          <a:prstGeom prst="rect">
            <a:avLst/>
          </a:prstGeom>
          <a:solidFill>
            <a:srgbClr val="1B939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3" name="Text 60"/>
          <p:cNvSpPr/>
          <p:nvPr/>
        </p:nvSpPr>
        <p:spPr>
          <a:xfrm>
            <a:off x="13702110" y="8130729"/>
            <a:ext cx="3271528" cy="2667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kern="0" spc="0" dirty="0">
                <a:solidFill>
                  <a:srgbClr val="00334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Cal Newport</a:t>
            </a:r>
            <a:endParaRPr lang="en-US" sz="1800" dirty="0">
              <a:solidFill>
                <a:srgbClr val="003349"/>
              </a:solidFill>
            </a:endParaRPr>
          </a:p>
        </p:txBody>
      </p:sp>
      <p:sp>
        <p:nvSpPr>
          <p:cNvPr id="64" name="Text 61"/>
          <p:cNvSpPr/>
          <p:nvPr/>
        </p:nvSpPr>
        <p:spPr>
          <a:xfrm>
            <a:off x="13702110" y="8511729"/>
            <a:ext cx="3271528" cy="34476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Deep Work</a:t>
            </a:r>
            <a:endParaRPr lang="en-US" sz="2100" dirty="0">
              <a:solidFill>
                <a:srgbClr val="003349"/>
              </a:solidFill>
            </a:endParaRPr>
          </a:p>
        </p:txBody>
      </p:sp>
      <p:sp>
        <p:nvSpPr>
          <p:cNvPr id="65" name="Text 62"/>
          <p:cNvSpPr/>
          <p:nvPr/>
        </p:nvSpPr>
        <p:spPr>
          <a:xfrm>
            <a:off x="13702110" y="9395603"/>
            <a:ext cx="3271528" cy="67822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00334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Protected attention and serious output.</a:t>
            </a:r>
            <a:endParaRPr lang="en-US" sz="1800" dirty="0">
              <a:solidFill>
                <a:srgbClr val="003349"/>
              </a:solidFill>
            </a:endParaRPr>
          </a:p>
        </p:txBody>
      </p:sp>
      <p:sp>
        <p:nvSpPr>
          <p:cNvPr id="66" name="Text 63"/>
          <p:cNvSpPr/>
          <p:nvPr/>
        </p:nvSpPr>
        <p:spPr>
          <a:xfrm>
            <a:off x="17249098" y="9601234"/>
            <a:ext cx="429336" cy="2667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kern="0" spc="324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06</a:t>
            </a:r>
            <a:endParaRPr lang="en-US" sz="18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8609D30-876D-7C9D-6223-DE0222D2197B}"/>
              </a:ext>
            </a:extLst>
          </p:cNvPr>
          <p:cNvSpPr txBox="1"/>
          <p:nvPr/>
        </p:nvSpPr>
        <p:spPr>
          <a:xfrm>
            <a:off x="1169458" y="1915224"/>
            <a:ext cx="16626995" cy="413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ct val="145000"/>
              </a:lnSpc>
              <a:buNone/>
            </a:pPr>
            <a:r>
              <a:rPr lang="en-US" sz="1600" dirty="0">
                <a:latin typeface="Inter" pitchFamily="34" charset="0"/>
                <a:ea typeface="Inter" pitchFamily="34" charset="-122"/>
                <a:cs typeface="Inter" pitchFamily="34" charset="-120"/>
              </a:rPr>
              <a:t>Build a shared vocabulary for founder quality, market timing, operating discipline, investor behavior, and decisions under uncertainty.</a:t>
            </a:r>
            <a:endParaRPr lang="en-US" sz="1600" dirty="0"/>
          </a:p>
        </p:txBody>
      </p:sp>
      <p:sp>
        <p:nvSpPr>
          <p:cNvPr id="69" name="Text 5">
            <a:extLst>
              <a:ext uri="{FF2B5EF4-FFF2-40B4-BE49-F238E27FC236}">
                <a16:creationId xmlns:a16="http://schemas.microsoft.com/office/drawing/2014/main" id="{8041964B-0484-8198-ECCE-CBED70B24E97}"/>
              </a:ext>
            </a:extLst>
          </p:cNvPr>
          <p:cNvSpPr/>
          <p:nvPr/>
        </p:nvSpPr>
        <p:spPr>
          <a:xfrm>
            <a:off x="14620413" y="1086908"/>
            <a:ext cx="2457795" cy="83388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600" b="1" kern="0" spc="528" dirty="0">
                <a:solidFill>
                  <a:srgbClr val="CFB72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8 CANON + 4 MUST-READS</a:t>
            </a:r>
            <a:endParaRPr lang="en-US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061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5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14591937" y="533384"/>
            <a:ext cx="3010297" cy="381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1143000" y="2667000"/>
            <a:ext cx="16002001" cy="15875"/>
          </a:xfrm>
          <a:prstGeom prst="rect">
            <a:avLst/>
          </a:prstGeom>
          <a:solidFill>
            <a:srgbClr val="7B569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1143000" y="762000"/>
            <a:ext cx="11483688" cy="171456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6600" i="1" kern="0" spc="-132" dirty="0">
                <a:solidFill>
                  <a:srgbClr val="1B939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Unconventional</a:t>
            </a:r>
            <a:r>
              <a:rPr lang="en-US" sz="6600" kern="0" spc="-132" dirty="0">
                <a:solidFill>
                  <a:srgbClr val="00334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additions</a:t>
            </a:r>
            <a:endParaRPr lang="en-US" sz="6600" dirty="0"/>
          </a:p>
        </p:txBody>
      </p:sp>
      <p:sp>
        <p:nvSpPr>
          <p:cNvPr id="5" name="Text 2"/>
          <p:cNvSpPr/>
          <p:nvPr/>
        </p:nvSpPr>
        <p:spPr>
          <a:xfrm>
            <a:off x="12292211" y="2095583"/>
            <a:ext cx="4998373" cy="26668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b="1" kern="0" spc="396" dirty="0">
                <a:solidFill>
                  <a:srgbClr val="CFB72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PERSONAL OPERATING SYSTEM</a:t>
            </a:r>
            <a:endParaRPr lang="en-US" sz="1800" b="1" dirty="0">
              <a:solidFill>
                <a:srgbClr val="CFB72E"/>
              </a:solidFill>
            </a:endParaRPr>
          </a:p>
        </p:txBody>
      </p:sp>
      <p:sp>
        <p:nvSpPr>
          <p:cNvPr id="6" name="Shape 3"/>
          <p:cNvSpPr/>
          <p:nvPr/>
        </p:nvSpPr>
        <p:spPr>
          <a:xfrm>
            <a:off x="1143000" y="2735814"/>
            <a:ext cx="3017573" cy="3444114"/>
          </a:xfrm>
          <a:prstGeom prst="roundRect">
            <a:avLst>
              <a:gd name="adj" fmla="val 2525"/>
            </a:avLst>
          </a:prstGeom>
          <a:solidFill>
            <a:srgbClr val="FFFFFF"/>
          </a:solidFill>
          <a:ln/>
          <a:effectLst>
            <a:outerShdw blurRad="19050" dist="9525" dir="5400000" algn="bl" rotWithShape="0">
              <a:srgbClr val="003349">
                <a:alpha val="4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1409650" y="3002463"/>
            <a:ext cx="2560472" cy="2667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kern="0" spc="396" dirty="0">
                <a:solidFill>
                  <a:srgbClr val="1B939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FUTURE</a:t>
            </a:r>
            <a:endParaRPr lang="en-US" sz="1800" dirty="0"/>
          </a:p>
        </p:txBody>
      </p:sp>
      <p:sp>
        <p:nvSpPr>
          <p:cNvPr id="8" name="Text 5"/>
          <p:cNvSpPr/>
          <p:nvPr/>
        </p:nvSpPr>
        <p:spPr>
          <a:xfrm>
            <a:off x="1409650" y="3402480"/>
            <a:ext cx="2560472" cy="65143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The Singularity Is Nearer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1409650" y="4091968"/>
            <a:ext cx="2560472" cy="3352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Ray Kurzweil</a:t>
            </a:r>
            <a:endParaRPr lang="en-US" sz="1800" dirty="0"/>
          </a:p>
        </p:txBody>
      </p:sp>
      <p:sp>
        <p:nvSpPr>
          <p:cNvPr id="10" name="Text 7"/>
          <p:cNvSpPr/>
          <p:nvPr/>
        </p:nvSpPr>
        <p:spPr>
          <a:xfrm>
            <a:off x="1409650" y="4541511"/>
            <a:ext cx="2560472" cy="131835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Compounding tech curves, AI timelines, and platform shifts before they feel obvious.</a:t>
            </a:r>
            <a:endParaRPr lang="en-US" sz="1800" dirty="0"/>
          </a:p>
        </p:txBody>
      </p:sp>
      <p:sp>
        <p:nvSpPr>
          <p:cNvPr id="11" name="Shape 8"/>
          <p:cNvSpPr/>
          <p:nvPr/>
        </p:nvSpPr>
        <p:spPr>
          <a:xfrm>
            <a:off x="4389107" y="2735814"/>
            <a:ext cx="3017573" cy="3444114"/>
          </a:xfrm>
          <a:prstGeom prst="roundRect">
            <a:avLst>
              <a:gd name="adj" fmla="val 2525"/>
            </a:avLst>
          </a:prstGeom>
          <a:solidFill>
            <a:srgbClr val="FFFFFF"/>
          </a:solidFill>
          <a:ln/>
          <a:effectLst>
            <a:outerShdw blurRad="19050" dist="9525" dir="5400000" algn="bl" rotWithShape="0">
              <a:srgbClr val="003349">
                <a:alpha val="4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4655757" y="2970284"/>
            <a:ext cx="2560472" cy="2667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kern="0" spc="396" dirty="0">
                <a:solidFill>
                  <a:srgbClr val="1B939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MONEY</a:t>
            </a:r>
            <a:endParaRPr lang="en-US" sz="1800" dirty="0"/>
          </a:p>
        </p:txBody>
      </p:sp>
      <p:sp>
        <p:nvSpPr>
          <p:cNvPr id="13" name="Text 10"/>
          <p:cNvSpPr/>
          <p:nvPr/>
        </p:nvSpPr>
        <p:spPr>
          <a:xfrm>
            <a:off x="4655757" y="3388627"/>
            <a:ext cx="2560472" cy="65143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The Psychology of Money</a:t>
            </a:r>
            <a:endParaRPr lang="en-US" sz="2100" dirty="0"/>
          </a:p>
        </p:txBody>
      </p:sp>
      <p:sp>
        <p:nvSpPr>
          <p:cNvPr id="14" name="Text 11"/>
          <p:cNvSpPr/>
          <p:nvPr/>
        </p:nvSpPr>
        <p:spPr>
          <a:xfrm>
            <a:off x="4655757" y="4091968"/>
            <a:ext cx="2560472" cy="3352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Morgan Housel</a:t>
            </a:r>
            <a:endParaRPr lang="en-US" sz="1800" dirty="0"/>
          </a:p>
        </p:txBody>
      </p:sp>
      <p:sp>
        <p:nvSpPr>
          <p:cNvPr id="15" name="Text 12"/>
          <p:cNvSpPr/>
          <p:nvPr/>
        </p:nvSpPr>
        <p:spPr>
          <a:xfrm>
            <a:off x="4655757" y="4541511"/>
            <a:ext cx="2560472" cy="163841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Wealth creation isn't just math — fear, envy, patience, and temperament shape investor behavior.</a:t>
            </a:r>
            <a:endParaRPr lang="en-US" sz="1800" dirty="0"/>
          </a:p>
        </p:txBody>
      </p:sp>
      <p:sp>
        <p:nvSpPr>
          <p:cNvPr id="16" name="Shape 13"/>
          <p:cNvSpPr/>
          <p:nvPr/>
        </p:nvSpPr>
        <p:spPr>
          <a:xfrm>
            <a:off x="7635214" y="2735814"/>
            <a:ext cx="3017573" cy="3444114"/>
          </a:xfrm>
          <a:prstGeom prst="roundRect">
            <a:avLst>
              <a:gd name="adj" fmla="val 2525"/>
            </a:avLst>
          </a:prstGeom>
          <a:solidFill>
            <a:srgbClr val="FFFFFF"/>
          </a:solidFill>
          <a:ln/>
          <a:effectLst>
            <a:outerShdw blurRad="19050" dist="9525" dir="5400000" algn="bl" rotWithShape="0">
              <a:srgbClr val="003349">
                <a:alpha val="4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7901864" y="3002463"/>
            <a:ext cx="2560472" cy="2667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kern="0" spc="396" dirty="0">
                <a:solidFill>
                  <a:srgbClr val="1B939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DISRUPTION</a:t>
            </a:r>
            <a:endParaRPr lang="en-US" sz="1800" dirty="0"/>
          </a:p>
        </p:txBody>
      </p:sp>
      <p:sp>
        <p:nvSpPr>
          <p:cNvPr id="18" name="Text 15"/>
          <p:cNvSpPr/>
          <p:nvPr/>
        </p:nvSpPr>
        <p:spPr>
          <a:xfrm>
            <a:off x="7901864" y="3402480"/>
            <a:ext cx="2560472" cy="65143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The Innovator's Solution</a:t>
            </a:r>
            <a:endParaRPr lang="en-US" sz="2100" dirty="0"/>
          </a:p>
        </p:txBody>
      </p:sp>
      <p:sp>
        <p:nvSpPr>
          <p:cNvPr id="19" name="Text 16"/>
          <p:cNvSpPr/>
          <p:nvPr/>
        </p:nvSpPr>
        <p:spPr>
          <a:xfrm>
            <a:off x="7901864" y="4091968"/>
            <a:ext cx="2560472" cy="3352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Clayton M. Christensen</a:t>
            </a:r>
            <a:endParaRPr lang="en-US" sz="1800" dirty="0"/>
          </a:p>
        </p:txBody>
      </p:sp>
      <p:sp>
        <p:nvSpPr>
          <p:cNvPr id="20" name="Text 17"/>
          <p:cNvSpPr/>
          <p:nvPr/>
        </p:nvSpPr>
        <p:spPr>
          <a:xfrm>
            <a:off x="7901864" y="4541511"/>
            <a:ext cx="2560472" cy="131835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Jobs-to-be-done, new-market disruption, and building against incumbent blind spots.</a:t>
            </a:r>
            <a:endParaRPr lang="en-US" sz="1800" dirty="0"/>
          </a:p>
        </p:txBody>
      </p:sp>
      <p:sp>
        <p:nvSpPr>
          <p:cNvPr id="21" name="Shape 18"/>
          <p:cNvSpPr/>
          <p:nvPr/>
        </p:nvSpPr>
        <p:spPr>
          <a:xfrm>
            <a:off x="10881321" y="2735814"/>
            <a:ext cx="3017573" cy="3444114"/>
          </a:xfrm>
          <a:prstGeom prst="roundRect">
            <a:avLst>
              <a:gd name="adj" fmla="val 2525"/>
            </a:avLst>
          </a:prstGeom>
          <a:solidFill>
            <a:srgbClr val="FFFFFF"/>
          </a:solidFill>
          <a:ln/>
          <a:effectLst>
            <a:outerShdw blurRad="19050" dist="9525" dir="5400000" algn="bl" rotWithShape="0">
              <a:srgbClr val="003349">
                <a:alpha val="4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2" name="Text 19"/>
          <p:cNvSpPr/>
          <p:nvPr/>
        </p:nvSpPr>
        <p:spPr>
          <a:xfrm>
            <a:off x="11147971" y="2970288"/>
            <a:ext cx="2560472" cy="2667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kern="0" spc="396" dirty="0">
                <a:solidFill>
                  <a:srgbClr val="1B939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LONG GAME</a:t>
            </a:r>
            <a:endParaRPr lang="en-US" sz="1800" dirty="0"/>
          </a:p>
        </p:txBody>
      </p:sp>
      <p:sp>
        <p:nvSpPr>
          <p:cNvPr id="23" name="Text 20"/>
          <p:cNvSpPr/>
          <p:nvPr/>
        </p:nvSpPr>
        <p:spPr>
          <a:xfrm>
            <a:off x="11147971" y="3360915"/>
            <a:ext cx="2560472" cy="65143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Infinite and Finite Games</a:t>
            </a:r>
            <a:endParaRPr lang="en-US" sz="2100" dirty="0"/>
          </a:p>
        </p:txBody>
      </p:sp>
      <p:sp>
        <p:nvSpPr>
          <p:cNvPr id="24" name="Text 21"/>
          <p:cNvSpPr/>
          <p:nvPr/>
        </p:nvSpPr>
        <p:spPr>
          <a:xfrm>
            <a:off x="11147971" y="4091968"/>
            <a:ext cx="2560472" cy="3352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James P. Carse</a:t>
            </a:r>
            <a:endParaRPr lang="en-US" sz="1800" dirty="0"/>
          </a:p>
        </p:txBody>
      </p:sp>
      <p:sp>
        <p:nvSpPr>
          <p:cNvPr id="25" name="Text 22"/>
          <p:cNvSpPr/>
          <p:nvPr/>
        </p:nvSpPr>
        <p:spPr>
          <a:xfrm>
            <a:off x="11147971" y="4541511"/>
            <a:ext cx="2560472" cy="131835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model for builders trying to create enduring advantage, not win the next headline.</a:t>
            </a:r>
            <a:endParaRPr lang="en-US" sz="1800" dirty="0"/>
          </a:p>
        </p:txBody>
      </p:sp>
      <p:sp>
        <p:nvSpPr>
          <p:cNvPr id="26" name="Shape 23"/>
          <p:cNvSpPr/>
          <p:nvPr/>
        </p:nvSpPr>
        <p:spPr>
          <a:xfrm>
            <a:off x="14127427" y="2735814"/>
            <a:ext cx="3017573" cy="3444114"/>
          </a:xfrm>
          <a:prstGeom prst="roundRect">
            <a:avLst>
              <a:gd name="adj" fmla="val 2525"/>
            </a:avLst>
          </a:prstGeom>
          <a:solidFill>
            <a:srgbClr val="FFFFFF"/>
          </a:solidFill>
          <a:ln/>
          <a:effectLst>
            <a:outerShdw blurRad="19050" dist="9525" dir="5400000" algn="bl" rotWithShape="0">
              <a:srgbClr val="003349">
                <a:alpha val="4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7" name="Text 24"/>
          <p:cNvSpPr/>
          <p:nvPr/>
        </p:nvSpPr>
        <p:spPr>
          <a:xfrm>
            <a:off x="14394078" y="3002463"/>
            <a:ext cx="2560472" cy="2667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kern="0" spc="396" dirty="0">
                <a:solidFill>
                  <a:srgbClr val="1B939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SYSTEMS</a:t>
            </a:r>
            <a:endParaRPr lang="en-US" sz="1800" dirty="0"/>
          </a:p>
        </p:txBody>
      </p:sp>
      <p:sp>
        <p:nvSpPr>
          <p:cNvPr id="28" name="Text 25"/>
          <p:cNvSpPr/>
          <p:nvPr/>
        </p:nvSpPr>
        <p:spPr>
          <a:xfrm>
            <a:off x="14394078" y="3402480"/>
            <a:ext cx="2560472" cy="34476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Atomic Habits</a:t>
            </a:r>
            <a:endParaRPr lang="en-US" sz="2100" dirty="0"/>
          </a:p>
        </p:txBody>
      </p:sp>
      <p:sp>
        <p:nvSpPr>
          <p:cNvPr id="29" name="Text 26"/>
          <p:cNvSpPr/>
          <p:nvPr/>
        </p:nvSpPr>
        <p:spPr>
          <a:xfrm>
            <a:off x="14394078" y="3785299"/>
            <a:ext cx="2560472" cy="3352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James Clear</a:t>
            </a:r>
            <a:endParaRPr lang="en-US" sz="1800" dirty="0"/>
          </a:p>
        </p:txBody>
      </p:sp>
      <p:sp>
        <p:nvSpPr>
          <p:cNvPr id="30" name="Text 27"/>
          <p:cNvSpPr/>
          <p:nvPr/>
        </p:nvSpPr>
        <p:spPr>
          <a:xfrm>
            <a:off x="14394078" y="4234843"/>
            <a:ext cx="2560472" cy="131835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Personal compounding in book form — small behaviors, repeated well, become capability.</a:t>
            </a:r>
            <a:endParaRPr lang="en-US" sz="1800" dirty="0"/>
          </a:p>
        </p:txBody>
      </p:sp>
      <p:sp>
        <p:nvSpPr>
          <p:cNvPr id="31" name="Shape 28"/>
          <p:cNvSpPr/>
          <p:nvPr/>
        </p:nvSpPr>
        <p:spPr>
          <a:xfrm>
            <a:off x="1143000" y="6318670"/>
            <a:ext cx="3017573" cy="3444114"/>
          </a:xfrm>
          <a:prstGeom prst="roundRect">
            <a:avLst>
              <a:gd name="adj" fmla="val 2525"/>
            </a:avLst>
          </a:prstGeom>
          <a:solidFill>
            <a:srgbClr val="FFFFFF"/>
          </a:solidFill>
          <a:ln/>
          <a:effectLst>
            <a:outerShdw blurRad="19050" dist="9525" dir="5400000" algn="bl" rotWithShape="0">
              <a:srgbClr val="003349">
                <a:alpha val="4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2" name="Text 29"/>
          <p:cNvSpPr/>
          <p:nvPr/>
        </p:nvSpPr>
        <p:spPr>
          <a:xfrm>
            <a:off x="1409650" y="6585319"/>
            <a:ext cx="2560472" cy="2667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kern="0" spc="396" dirty="0">
                <a:solidFill>
                  <a:srgbClr val="1B939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POWER</a:t>
            </a:r>
            <a:endParaRPr lang="en-US" sz="1800" dirty="0"/>
          </a:p>
        </p:txBody>
      </p:sp>
      <p:sp>
        <p:nvSpPr>
          <p:cNvPr id="33" name="Text 30"/>
          <p:cNvSpPr/>
          <p:nvPr/>
        </p:nvSpPr>
        <p:spPr>
          <a:xfrm>
            <a:off x="1409650" y="6985336"/>
            <a:ext cx="2560472" cy="34476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The Godfather</a:t>
            </a:r>
            <a:endParaRPr lang="en-US" sz="2100" dirty="0"/>
          </a:p>
        </p:txBody>
      </p:sp>
      <p:sp>
        <p:nvSpPr>
          <p:cNvPr id="34" name="Text 31"/>
          <p:cNvSpPr/>
          <p:nvPr/>
        </p:nvSpPr>
        <p:spPr>
          <a:xfrm>
            <a:off x="1409650" y="7368155"/>
            <a:ext cx="2560472" cy="3352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Mario Puzo</a:t>
            </a:r>
            <a:endParaRPr lang="en-US" sz="1800" dirty="0"/>
          </a:p>
        </p:txBody>
      </p:sp>
      <p:sp>
        <p:nvSpPr>
          <p:cNvPr id="35" name="Text 32"/>
          <p:cNvSpPr/>
          <p:nvPr/>
        </p:nvSpPr>
        <p:spPr>
          <a:xfrm>
            <a:off x="1409650" y="7817699"/>
            <a:ext cx="2560472" cy="131835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useful lens on loyalty, negotiation, incentives, power, and consequences.</a:t>
            </a:r>
            <a:endParaRPr lang="en-US" sz="1800" dirty="0"/>
          </a:p>
        </p:txBody>
      </p:sp>
      <p:sp>
        <p:nvSpPr>
          <p:cNvPr id="36" name="Shape 33"/>
          <p:cNvSpPr/>
          <p:nvPr/>
        </p:nvSpPr>
        <p:spPr>
          <a:xfrm>
            <a:off x="4389107" y="6318670"/>
            <a:ext cx="3017573" cy="3444114"/>
          </a:xfrm>
          <a:prstGeom prst="roundRect">
            <a:avLst>
              <a:gd name="adj" fmla="val 2525"/>
            </a:avLst>
          </a:prstGeom>
          <a:solidFill>
            <a:srgbClr val="FFFFFF"/>
          </a:solidFill>
          <a:ln/>
          <a:effectLst>
            <a:outerShdw blurRad="19050" dist="9525" dir="5400000" algn="bl" rotWithShape="0">
              <a:srgbClr val="003349">
                <a:alpha val="4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7" name="Text 34"/>
          <p:cNvSpPr/>
          <p:nvPr/>
        </p:nvSpPr>
        <p:spPr>
          <a:xfrm>
            <a:off x="4655757" y="6585319"/>
            <a:ext cx="2560472" cy="2667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kern="0" spc="396" dirty="0">
                <a:solidFill>
                  <a:srgbClr val="1B939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BETS</a:t>
            </a:r>
            <a:endParaRPr lang="en-US" sz="1800" dirty="0"/>
          </a:p>
        </p:txBody>
      </p:sp>
      <p:sp>
        <p:nvSpPr>
          <p:cNvPr id="38" name="Text 35"/>
          <p:cNvSpPr/>
          <p:nvPr/>
        </p:nvSpPr>
        <p:spPr>
          <a:xfrm>
            <a:off x="4655757" y="6985336"/>
            <a:ext cx="2560472" cy="34476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Thinking in Bets</a:t>
            </a:r>
            <a:endParaRPr lang="en-US" sz="2100" dirty="0"/>
          </a:p>
        </p:txBody>
      </p:sp>
      <p:sp>
        <p:nvSpPr>
          <p:cNvPr id="39" name="Text 36"/>
          <p:cNvSpPr/>
          <p:nvPr/>
        </p:nvSpPr>
        <p:spPr>
          <a:xfrm>
            <a:off x="4655757" y="7368155"/>
            <a:ext cx="2560472" cy="3352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Annie Duke</a:t>
            </a:r>
            <a:endParaRPr lang="en-US" sz="1800" dirty="0"/>
          </a:p>
        </p:txBody>
      </p:sp>
      <p:sp>
        <p:nvSpPr>
          <p:cNvPr id="40" name="Text 37"/>
          <p:cNvSpPr/>
          <p:nvPr/>
        </p:nvSpPr>
        <p:spPr>
          <a:xfrm>
            <a:off x="4655757" y="7817699"/>
            <a:ext cx="2560472" cy="131835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Separate decision quality from outcome quality under uncertainty.</a:t>
            </a:r>
            <a:endParaRPr lang="en-US" sz="1800" dirty="0"/>
          </a:p>
        </p:txBody>
      </p:sp>
      <p:sp>
        <p:nvSpPr>
          <p:cNvPr id="41" name="Shape 38"/>
          <p:cNvSpPr/>
          <p:nvPr/>
        </p:nvSpPr>
        <p:spPr>
          <a:xfrm>
            <a:off x="7635214" y="6318670"/>
            <a:ext cx="3017573" cy="3444114"/>
          </a:xfrm>
          <a:prstGeom prst="roundRect">
            <a:avLst>
              <a:gd name="adj" fmla="val 2525"/>
            </a:avLst>
          </a:prstGeom>
          <a:solidFill>
            <a:srgbClr val="FFFFFF"/>
          </a:solidFill>
          <a:ln/>
          <a:effectLst>
            <a:outerShdw blurRad="19050" dist="9525" dir="5400000" algn="bl" rotWithShape="0">
              <a:srgbClr val="003349">
                <a:alpha val="4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2" name="Text 39"/>
          <p:cNvSpPr/>
          <p:nvPr/>
        </p:nvSpPr>
        <p:spPr>
          <a:xfrm>
            <a:off x="7901864" y="6585319"/>
            <a:ext cx="2560472" cy="2667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kern="0" spc="396" dirty="0">
                <a:solidFill>
                  <a:srgbClr val="1B939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BIAS</a:t>
            </a:r>
            <a:endParaRPr lang="en-US" sz="1800" dirty="0"/>
          </a:p>
        </p:txBody>
      </p:sp>
      <p:sp>
        <p:nvSpPr>
          <p:cNvPr id="43" name="Text 40"/>
          <p:cNvSpPr/>
          <p:nvPr/>
        </p:nvSpPr>
        <p:spPr>
          <a:xfrm>
            <a:off x="7901864" y="6985336"/>
            <a:ext cx="2560472" cy="65143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Thinking, Fast and Slow</a:t>
            </a:r>
            <a:endParaRPr lang="en-US" sz="2100" dirty="0"/>
          </a:p>
        </p:txBody>
      </p:sp>
      <p:sp>
        <p:nvSpPr>
          <p:cNvPr id="44" name="Text 41"/>
          <p:cNvSpPr/>
          <p:nvPr/>
        </p:nvSpPr>
        <p:spPr>
          <a:xfrm>
            <a:off x="7901864" y="7674824"/>
            <a:ext cx="2560472" cy="3352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Daniel Kahneman</a:t>
            </a:r>
            <a:endParaRPr lang="en-US" sz="1800" dirty="0"/>
          </a:p>
        </p:txBody>
      </p:sp>
      <p:sp>
        <p:nvSpPr>
          <p:cNvPr id="45" name="Text 42"/>
          <p:cNvSpPr/>
          <p:nvPr/>
        </p:nvSpPr>
        <p:spPr>
          <a:xfrm>
            <a:off x="7901864" y="8124368"/>
            <a:ext cx="2560472" cy="131835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How smart people misjudge risk, evidence, confidence, narratives, and probabilities.</a:t>
            </a:r>
            <a:endParaRPr lang="en-US" sz="1800" dirty="0"/>
          </a:p>
        </p:txBody>
      </p:sp>
      <p:sp>
        <p:nvSpPr>
          <p:cNvPr id="46" name="Shape 43"/>
          <p:cNvSpPr/>
          <p:nvPr/>
        </p:nvSpPr>
        <p:spPr>
          <a:xfrm>
            <a:off x="10881321" y="6318670"/>
            <a:ext cx="3017573" cy="3444114"/>
          </a:xfrm>
          <a:prstGeom prst="roundRect">
            <a:avLst>
              <a:gd name="adj" fmla="val 2525"/>
            </a:avLst>
          </a:prstGeom>
          <a:solidFill>
            <a:srgbClr val="FFFFFF"/>
          </a:solidFill>
          <a:ln/>
          <a:effectLst>
            <a:outerShdw blurRad="19050" dist="9525" dir="5400000" algn="bl" rotWithShape="0">
              <a:srgbClr val="003349">
                <a:alpha val="4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7" name="Text 44"/>
          <p:cNvSpPr/>
          <p:nvPr/>
        </p:nvSpPr>
        <p:spPr>
          <a:xfrm>
            <a:off x="11147971" y="6460624"/>
            <a:ext cx="2560472" cy="49533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700" kern="0" spc="396" dirty="0">
                <a:solidFill>
                  <a:srgbClr val="1B939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PROBLEM-SOLVING</a:t>
            </a:r>
            <a:endParaRPr lang="en-US" sz="1700" dirty="0"/>
          </a:p>
        </p:txBody>
      </p:sp>
      <p:sp>
        <p:nvSpPr>
          <p:cNvPr id="48" name="Text 45"/>
          <p:cNvSpPr/>
          <p:nvPr/>
        </p:nvSpPr>
        <p:spPr>
          <a:xfrm>
            <a:off x="11147971" y="7213953"/>
            <a:ext cx="2560472" cy="34476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Project Hail Mary</a:t>
            </a:r>
            <a:endParaRPr lang="en-US" sz="2100" dirty="0"/>
          </a:p>
        </p:txBody>
      </p:sp>
      <p:sp>
        <p:nvSpPr>
          <p:cNvPr id="49" name="Text 46"/>
          <p:cNvSpPr/>
          <p:nvPr/>
        </p:nvSpPr>
        <p:spPr>
          <a:xfrm>
            <a:off x="11147971" y="7596772"/>
            <a:ext cx="2560472" cy="3352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Andy Weir</a:t>
            </a:r>
            <a:endParaRPr lang="en-US" sz="1800" dirty="0"/>
          </a:p>
        </p:txBody>
      </p:sp>
      <p:sp>
        <p:nvSpPr>
          <p:cNvPr id="50" name="Text 47"/>
          <p:cNvSpPr/>
          <p:nvPr/>
        </p:nvSpPr>
        <p:spPr>
          <a:xfrm>
            <a:off x="11147971" y="8046316"/>
            <a:ext cx="2560472" cy="131835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Founder behavior in fiction form — stay calm, solve the next problem, learn fast.</a:t>
            </a:r>
            <a:endParaRPr lang="en-US" sz="1800" dirty="0"/>
          </a:p>
        </p:txBody>
      </p:sp>
      <p:sp>
        <p:nvSpPr>
          <p:cNvPr id="51" name="Shape 48"/>
          <p:cNvSpPr/>
          <p:nvPr/>
        </p:nvSpPr>
        <p:spPr>
          <a:xfrm>
            <a:off x="14127427" y="6318670"/>
            <a:ext cx="3017573" cy="3444114"/>
          </a:xfrm>
          <a:prstGeom prst="roundRect">
            <a:avLst>
              <a:gd name="adj" fmla="val 2525"/>
            </a:avLst>
          </a:prstGeom>
          <a:solidFill>
            <a:srgbClr val="FFFFFF"/>
          </a:solidFill>
          <a:ln/>
          <a:effectLst>
            <a:outerShdw blurRad="19050" dist="9525" dir="5400000" algn="bl" rotWithShape="0">
              <a:srgbClr val="003349">
                <a:alpha val="4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52" name="Text 49"/>
          <p:cNvSpPr/>
          <p:nvPr/>
        </p:nvSpPr>
        <p:spPr>
          <a:xfrm>
            <a:off x="14394078" y="6585319"/>
            <a:ext cx="2560472" cy="2667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kern="0" spc="396" dirty="0">
                <a:solidFill>
                  <a:srgbClr val="1B939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FOCUS</a:t>
            </a:r>
            <a:endParaRPr lang="en-US" sz="1800" dirty="0"/>
          </a:p>
        </p:txBody>
      </p:sp>
      <p:sp>
        <p:nvSpPr>
          <p:cNvPr id="53" name="Text 50"/>
          <p:cNvSpPr/>
          <p:nvPr/>
        </p:nvSpPr>
        <p:spPr>
          <a:xfrm>
            <a:off x="14394078" y="6985336"/>
            <a:ext cx="2560472" cy="34476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Deep Work</a:t>
            </a:r>
            <a:endParaRPr lang="en-US" sz="2100" dirty="0"/>
          </a:p>
        </p:txBody>
      </p:sp>
      <p:sp>
        <p:nvSpPr>
          <p:cNvPr id="54" name="Text 51"/>
          <p:cNvSpPr/>
          <p:nvPr/>
        </p:nvSpPr>
        <p:spPr>
          <a:xfrm>
            <a:off x="14394078" y="7368155"/>
            <a:ext cx="2560472" cy="33526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Cal Newport</a:t>
            </a:r>
            <a:endParaRPr lang="en-US" sz="1800" dirty="0"/>
          </a:p>
        </p:txBody>
      </p:sp>
      <p:sp>
        <p:nvSpPr>
          <p:cNvPr id="55" name="Text 52"/>
          <p:cNvSpPr/>
          <p:nvPr/>
        </p:nvSpPr>
        <p:spPr>
          <a:xfrm>
            <a:off x="14394078" y="7817699"/>
            <a:ext cx="2560472" cy="131835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850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Serious output comes from protected attention. Critical for builders in noisy markets.</a:t>
            </a:r>
            <a:endParaRPr lang="en-US" sz="1800" dirty="0"/>
          </a:p>
        </p:txBody>
      </p:sp>
      <p:sp>
        <p:nvSpPr>
          <p:cNvPr id="56" name="Text 53"/>
          <p:cNvSpPr/>
          <p:nvPr/>
        </p:nvSpPr>
        <p:spPr>
          <a:xfrm>
            <a:off x="17248437" y="9601234"/>
            <a:ext cx="429998" cy="2667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kern="0" spc="324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08</a:t>
            </a:r>
            <a:endParaRPr lang="en-US" sz="1800" dirty="0"/>
          </a:p>
        </p:txBody>
      </p:sp>
      <p:sp>
        <p:nvSpPr>
          <p:cNvPr id="58" name="Text 2">
            <a:extLst>
              <a:ext uri="{FF2B5EF4-FFF2-40B4-BE49-F238E27FC236}">
                <a16:creationId xmlns:a16="http://schemas.microsoft.com/office/drawing/2014/main" id="{1C1C5B68-1B5C-F4E4-4637-09BF26D15CAA}"/>
              </a:ext>
            </a:extLst>
          </p:cNvPr>
          <p:cNvSpPr/>
          <p:nvPr/>
        </p:nvSpPr>
        <p:spPr>
          <a:xfrm>
            <a:off x="1200834" y="1864112"/>
            <a:ext cx="11284528" cy="105426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dirty="0">
                <a:latin typeface="Inter Medium" panose="02000503000000020004" pitchFamily="2" charset="0"/>
                <a:ea typeface="Inter Medium" panose="02000503000000020004" pitchFamily="2" charset="0"/>
                <a:cs typeface="Inter" pitchFamily="34" charset="-120"/>
              </a:rPr>
              <a:t>These won’t appear on most lists, but each impacted me.</a:t>
            </a:r>
            <a:endParaRPr lang="en-US" dirty="0">
              <a:latin typeface="Inter Medium" panose="02000503000000020004" pitchFamily="2" charset="0"/>
              <a:ea typeface="Inter Medium" panose="02000503000000020004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1" cy="10287000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762000" y="762000"/>
            <a:ext cx="2909245" cy="311462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77500" lnSpcReduction="20000"/>
          </a:bodyPr>
          <a:lstStyle/>
          <a:p>
            <a:pPr marL="0" indent="0" algn="l">
              <a:lnSpc>
                <a:spcPct val="85000"/>
              </a:lnSpc>
              <a:buNone/>
            </a:pPr>
            <a:r>
              <a:rPr lang="en-US" sz="28500" kern="0" spc="-1140" dirty="0">
                <a:solidFill>
                  <a:srgbClr val="CFB72E">
                    <a:alpha val="18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01</a:t>
            </a:r>
            <a:endParaRPr lang="en-US" sz="285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alphaModFix amt="60000"/>
          </a:blip>
          <a:srcRect/>
          <a:stretch/>
        </p:blipFill>
        <p:spPr>
          <a:xfrm>
            <a:off x="9144001" y="0"/>
            <a:ext cx="9144001" cy="102870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>
            <a:alphaModFix amt="90000"/>
          </a:blip>
          <a:stretch>
            <a:fillRect/>
          </a:stretch>
        </p:blipFill>
        <p:spPr>
          <a:xfrm>
            <a:off x="14591937" y="533384"/>
            <a:ext cx="3010297" cy="3810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143000" y="3165616"/>
            <a:ext cx="10791825" cy="215112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94000"/>
              </a:lnSpc>
              <a:buNone/>
            </a:pPr>
            <a:r>
              <a:rPr lang="en-US" sz="8850" kern="0" spc="-221" dirty="0">
                <a:latin typeface="Inter" pitchFamily="34" charset="0"/>
                <a:ea typeface="Inter" pitchFamily="34" charset="-122"/>
                <a:cs typeface="Inter" pitchFamily="34" charset="-120"/>
              </a:rPr>
              <a:t>Venture Fundamentals.</a:t>
            </a:r>
            <a:endParaRPr lang="en-US" sz="8850" dirty="0"/>
          </a:p>
        </p:txBody>
      </p:sp>
      <p:sp>
        <p:nvSpPr>
          <p:cNvPr id="8" name="Text 4"/>
          <p:cNvSpPr/>
          <p:nvPr/>
        </p:nvSpPr>
        <p:spPr>
          <a:xfrm>
            <a:off x="1143000" y="5237179"/>
            <a:ext cx="9320213" cy="86674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5000"/>
              </a:lnSpc>
              <a:buNone/>
            </a:pPr>
            <a:r>
              <a:rPr lang="en-US" sz="2250" dirty="0">
                <a:solidFill>
                  <a:srgbClr val="FFFFFF">
                    <a:alpha val="85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base layer: disruption, startups, product adoption, operations, and company formation.</a:t>
            </a:r>
            <a:endParaRPr lang="en-US" sz="2250" dirty="0"/>
          </a:p>
        </p:txBody>
      </p:sp>
      <p:sp>
        <p:nvSpPr>
          <p:cNvPr id="9" name="Shape 5"/>
          <p:cNvSpPr/>
          <p:nvPr/>
        </p:nvSpPr>
        <p:spPr>
          <a:xfrm>
            <a:off x="1143000" y="6599205"/>
            <a:ext cx="8572501" cy="9525"/>
          </a:xfrm>
          <a:prstGeom prst="rect">
            <a:avLst/>
          </a:prstGeom>
          <a:solidFill>
            <a:srgbClr val="CFB72E">
              <a:alpha val="6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6"/>
          <p:cNvSpPr/>
          <p:nvPr/>
        </p:nvSpPr>
        <p:spPr>
          <a:xfrm>
            <a:off x="1143000" y="6833030"/>
            <a:ext cx="8829676" cy="2667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b="1" kern="0" spc="396" dirty="0">
                <a:solidFill>
                  <a:srgbClr val="CFB72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MIKE'S TAKE</a:t>
            </a:r>
            <a:endParaRPr lang="en-US" sz="1800" dirty="0"/>
          </a:p>
        </p:txBody>
      </p:sp>
      <p:sp>
        <p:nvSpPr>
          <p:cNvPr id="11" name="Text 7"/>
          <p:cNvSpPr/>
          <p:nvPr/>
        </p:nvSpPr>
        <p:spPr>
          <a:xfrm>
            <a:off x="1143000" y="7214030"/>
            <a:ext cx="8829676" cy="89138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i="1" dirty="0">
                <a:solidFill>
                  <a:srgbClr val="1B9390"/>
                </a:solidFill>
                <a:latin typeface="Source Serif 4" pitchFamily="34" charset="0"/>
                <a:ea typeface="Source Serif 4" pitchFamily="34" charset="-122"/>
                <a:cs typeface="Source Serif 4" pitchFamily="34" charset="-120"/>
              </a:rPr>
              <a:t>"The classics matter because the patterns keep repeating under new technology labels."</a:t>
            </a:r>
            <a:endParaRPr lang="en-US" sz="2400" dirty="0">
              <a:solidFill>
                <a:srgbClr val="1B9390"/>
              </a:solidFill>
            </a:endParaRPr>
          </a:p>
        </p:txBody>
      </p:sp>
      <p:sp>
        <p:nvSpPr>
          <p:cNvPr id="12" name="Text 8"/>
          <p:cNvSpPr/>
          <p:nvPr/>
        </p:nvSpPr>
        <p:spPr>
          <a:xfrm>
            <a:off x="17249098" y="9601234"/>
            <a:ext cx="429336" cy="2667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kern="0" spc="324" dirty="0">
                <a:solidFill>
                  <a:srgbClr val="FFFFFF">
                    <a:alpha val="55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09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5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14591937" y="533384"/>
            <a:ext cx="3010297" cy="381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1143000" y="1771633"/>
            <a:ext cx="16002001" cy="15875"/>
          </a:xfrm>
          <a:prstGeom prst="rect">
            <a:avLst/>
          </a:prstGeom>
          <a:solidFill>
            <a:srgbClr val="00334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1143000" y="1162100"/>
            <a:ext cx="2101172" cy="2666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kern="0" spc="504" dirty="0">
                <a:solidFill>
                  <a:srgbClr val="82731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CHAPTER 01</a:t>
            </a:r>
            <a:endParaRPr lang="en-US" sz="1800" dirty="0"/>
          </a:p>
        </p:txBody>
      </p:sp>
      <p:sp>
        <p:nvSpPr>
          <p:cNvPr id="5" name="Text 2"/>
          <p:cNvSpPr/>
          <p:nvPr/>
        </p:nvSpPr>
        <p:spPr>
          <a:xfrm>
            <a:off x="3739472" y="762000"/>
            <a:ext cx="12442195" cy="8382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6300" kern="0" spc="-126" dirty="0">
                <a:solidFill>
                  <a:srgbClr val="00334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Venture </a:t>
            </a:r>
            <a:r>
              <a:rPr lang="en-US" sz="6300" i="1" kern="0" spc="-126" dirty="0">
                <a:solidFill>
                  <a:srgbClr val="1B939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fundamentals.</a:t>
            </a:r>
            <a:endParaRPr lang="en-US" sz="6300" dirty="0"/>
          </a:p>
        </p:txBody>
      </p:sp>
      <p:sp>
        <p:nvSpPr>
          <p:cNvPr id="6" name="Text 3"/>
          <p:cNvSpPr/>
          <p:nvPr/>
        </p:nvSpPr>
        <p:spPr>
          <a:xfrm>
            <a:off x="16390773" y="1162100"/>
            <a:ext cx="830428" cy="3047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100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#1–12</a:t>
            </a:r>
            <a:endParaRPr lang="en-US" sz="2100" dirty="0"/>
          </a:p>
        </p:txBody>
      </p:sp>
      <p:sp>
        <p:nvSpPr>
          <p:cNvPr id="7" name="Shape 4"/>
          <p:cNvSpPr/>
          <p:nvPr/>
        </p:nvSpPr>
        <p:spPr>
          <a:xfrm>
            <a:off x="1143000" y="3584691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066800" y="2416059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1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2095417" y="2426643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The Innovator's Dilemma</a:t>
            </a:r>
            <a:endParaRPr lang="en-US" sz="2100" dirty="0"/>
          </a:p>
        </p:txBody>
      </p:sp>
      <p:sp>
        <p:nvSpPr>
          <p:cNvPr id="10" name="Text 7"/>
          <p:cNvSpPr/>
          <p:nvPr/>
        </p:nvSpPr>
        <p:spPr>
          <a:xfrm>
            <a:off x="2095417" y="2784740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Clayton M. Christensen · 1997 · Book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2095417" y="3131344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Why excellent companies still miss disruptive innovation.</a:t>
            </a:r>
            <a:endParaRPr lang="en-US" sz="1800" dirty="0"/>
          </a:p>
        </p:txBody>
      </p:sp>
      <p:sp>
        <p:nvSpPr>
          <p:cNvPr id="12" name="Shape 9"/>
          <p:cNvSpPr/>
          <p:nvPr/>
        </p:nvSpPr>
        <p:spPr>
          <a:xfrm>
            <a:off x="1143000" y="4891898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1066800" y="3723266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2</a:t>
            </a:r>
            <a:endParaRPr lang="en-US" sz="2400" dirty="0"/>
          </a:p>
        </p:txBody>
      </p:sp>
      <p:sp>
        <p:nvSpPr>
          <p:cNvPr id="14" name="Text 11"/>
          <p:cNvSpPr/>
          <p:nvPr/>
        </p:nvSpPr>
        <p:spPr>
          <a:xfrm>
            <a:off x="2095417" y="3733850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The Lean Startup</a:t>
            </a:r>
            <a:endParaRPr lang="en-US" sz="2100" dirty="0"/>
          </a:p>
        </p:txBody>
      </p:sp>
      <p:sp>
        <p:nvSpPr>
          <p:cNvPr id="15" name="Text 12"/>
          <p:cNvSpPr/>
          <p:nvPr/>
        </p:nvSpPr>
        <p:spPr>
          <a:xfrm>
            <a:off x="2095417" y="4091947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Eric Ries · 2011 · Book</a:t>
            </a:r>
            <a:endParaRPr lang="en-US" sz="1800" dirty="0"/>
          </a:p>
        </p:txBody>
      </p:sp>
      <p:sp>
        <p:nvSpPr>
          <p:cNvPr id="16" name="Text 13"/>
          <p:cNvSpPr/>
          <p:nvPr/>
        </p:nvSpPr>
        <p:spPr>
          <a:xfrm>
            <a:off x="2095417" y="4438551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Build–measure–learn, MVPs, and fast feedback as an OS.</a:t>
            </a:r>
            <a:endParaRPr lang="en-US" sz="1800" dirty="0"/>
          </a:p>
        </p:txBody>
      </p:sp>
      <p:sp>
        <p:nvSpPr>
          <p:cNvPr id="17" name="Shape 14"/>
          <p:cNvSpPr/>
          <p:nvPr/>
        </p:nvSpPr>
        <p:spPr>
          <a:xfrm>
            <a:off x="1143000" y="6199105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1066800" y="5030474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3</a:t>
            </a:r>
            <a:endParaRPr lang="en-US" sz="2400" dirty="0"/>
          </a:p>
        </p:txBody>
      </p:sp>
      <p:sp>
        <p:nvSpPr>
          <p:cNvPr id="19" name="Text 16"/>
          <p:cNvSpPr/>
          <p:nvPr/>
        </p:nvSpPr>
        <p:spPr>
          <a:xfrm>
            <a:off x="2095417" y="5041057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Zero To One</a:t>
            </a:r>
            <a:endParaRPr lang="en-US" sz="2100" dirty="0"/>
          </a:p>
        </p:txBody>
      </p:sp>
      <p:sp>
        <p:nvSpPr>
          <p:cNvPr id="20" name="Text 17"/>
          <p:cNvSpPr/>
          <p:nvPr/>
        </p:nvSpPr>
        <p:spPr>
          <a:xfrm>
            <a:off x="2095417" y="5399154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Peter Thiel with Blake Masters · 2014 · Book</a:t>
            </a:r>
            <a:endParaRPr lang="en-US" sz="1800" dirty="0"/>
          </a:p>
        </p:txBody>
      </p:sp>
      <p:sp>
        <p:nvSpPr>
          <p:cNvPr id="21" name="Text 18"/>
          <p:cNvSpPr/>
          <p:nvPr/>
        </p:nvSpPr>
        <p:spPr>
          <a:xfrm>
            <a:off x="2095417" y="5745758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Contrarian thinking, monopolies, and creating new value.</a:t>
            </a:r>
            <a:endParaRPr lang="en-US" sz="1800" dirty="0"/>
          </a:p>
        </p:txBody>
      </p:sp>
      <p:sp>
        <p:nvSpPr>
          <p:cNvPr id="22" name="Shape 19"/>
          <p:cNvSpPr/>
          <p:nvPr/>
        </p:nvSpPr>
        <p:spPr>
          <a:xfrm>
            <a:off x="1143000" y="7506312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Text 20"/>
          <p:cNvSpPr/>
          <p:nvPr/>
        </p:nvSpPr>
        <p:spPr>
          <a:xfrm>
            <a:off x="1066800" y="6337681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4</a:t>
            </a:r>
            <a:endParaRPr lang="en-US" sz="2400" dirty="0"/>
          </a:p>
        </p:txBody>
      </p:sp>
      <p:sp>
        <p:nvSpPr>
          <p:cNvPr id="24" name="Text 21"/>
          <p:cNvSpPr/>
          <p:nvPr/>
        </p:nvSpPr>
        <p:spPr>
          <a:xfrm>
            <a:off x="2095417" y="6348264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Crossing The Chasm</a:t>
            </a:r>
            <a:endParaRPr lang="en-US" sz="2100" dirty="0"/>
          </a:p>
        </p:txBody>
      </p:sp>
      <p:sp>
        <p:nvSpPr>
          <p:cNvPr id="25" name="Text 22"/>
          <p:cNvSpPr/>
          <p:nvPr/>
        </p:nvSpPr>
        <p:spPr>
          <a:xfrm>
            <a:off x="2095417" y="6706361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Geoffrey A. Moore · 1991 · Book</a:t>
            </a:r>
            <a:endParaRPr lang="en-US" sz="1800" dirty="0"/>
          </a:p>
        </p:txBody>
      </p:sp>
      <p:sp>
        <p:nvSpPr>
          <p:cNvPr id="26" name="Text 23"/>
          <p:cNvSpPr/>
          <p:nvPr/>
        </p:nvSpPr>
        <p:spPr>
          <a:xfrm>
            <a:off x="2095417" y="7052965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Moving from early adopters to mainstream buyers.</a:t>
            </a:r>
            <a:endParaRPr lang="en-US" sz="1800" dirty="0"/>
          </a:p>
        </p:txBody>
      </p:sp>
      <p:sp>
        <p:nvSpPr>
          <p:cNvPr id="27" name="Shape 24"/>
          <p:cNvSpPr/>
          <p:nvPr/>
        </p:nvSpPr>
        <p:spPr>
          <a:xfrm>
            <a:off x="1143000" y="8813519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8" name="Text 25"/>
          <p:cNvSpPr/>
          <p:nvPr/>
        </p:nvSpPr>
        <p:spPr>
          <a:xfrm>
            <a:off x="1066800" y="7644888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5</a:t>
            </a:r>
            <a:endParaRPr lang="en-US" sz="2400" dirty="0"/>
          </a:p>
        </p:txBody>
      </p:sp>
      <p:sp>
        <p:nvSpPr>
          <p:cNvPr id="29" name="Text 26"/>
          <p:cNvSpPr/>
          <p:nvPr/>
        </p:nvSpPr>
        <p:spPr>
          <a:xfrm>
            <a:off x="2095417" y="7655471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High Output Management</a:t>
            </a:r>
            <a:endParaRPr lang="en-US" sz="2100" dirty="0"/>
          </a:p>
        </p:txBody>
      </p:sp>
      <p:sp>
        <p:nvSpPr>
          <p:cNvPr id="30" name="Text 27"/>
          <p:cNvSpPr/>
          <p:nvPr/>
        </p:nvSpPr>
        <p:spPr>
          <a:xfrm>
            <a:off x="2095417" y="8013568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Andrew S. Grove · 1983 · Book</a:t>
            </a:r>
            <a:endParaRPr lang="en-US" sz="1800" dirty="0"/>
          </a:p>
        </p:txBody>
      </p:sp>
      <p:sp>
        <p:nvSpPr>
          <p:cNvPr id="31" name="Text 28"/>
          <p:cNvSpPr/>
          <p:nvPr/>
        </p:nvSpPr>
        <p:spPr>
          <a:xfrm>
            <a:off x="2095417" y="8360172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practical manual on leverage, meetings, and team output.</a:t>
            </a:r>
            <a:endParaRPr lang="en-US" sz="1800" dirty="0"/>
          </a:p>
        </p:txBody>
      </p:sp>
      <p:sp>
        <p:nvSpPr>
          <p:cNvPr id="32" name="Shape 29"/>
          <p:cNvSpPr/>
          <p:nvPr/>
        </p:nvSpPr>
        <p:spPr>
          <a:xfrm>
            <a:off x="1143000" y="10120727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3" name="Text 30"/>
          <p:cNvSpPr/>
          <p:nvPr/>
        </p:nvSpPr>
        <p:spPr>
          <a:xfrm>
            <a:off x="1066800" y="8952095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6</a:t>
            </a:r>
            <a:endParaRPr lang="en-US" sz="2400" dirty="0"/>
          </a:p>
        </p:txBody>
      </p:sp>
      <p:sp>
        <p:nvSpPr>
          <p:cNvPr id="34" name="Text 31"/>
          <p:cNvSpPr/>
          <p:nvPr/>
        </p:nvSpPr>
        <p:spPr>
          <a:xfrm>
            <a:off x="2095417" y="8962678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Good to Great</a:t>
            </a:r>
            <a:endParaRPr lang="en-US" sz="2100" dirty="0"/>
          </a:p>
        </p:txBody>
      </p:sp>
      <p:sp>
        <p:nvSpPr>
          <p:cNvPr id="35" name="Text 32"/>
          <p:cNvSpPr/>
          <p:nvPr/>
        </p:nvSpPr>
        <p:spPr>
          <a:xfrm>
            <a:off x="2095417" y="9320775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Jim Collins · 2001 · Book</a:t>
            </a:r>
            <a:endParaRPr lang="en-US" sz="1800" dirty="0"/>
          </a:p>
        </p:txBody>
      </p:sp>
      <p:sp>
        <p:nvSpPr>
          <p:cNvPr id="36" name="Text 33"/>
          <p:cNvSpPr/>
          <p:nvPr/>
        </p:nvSpPr>
        <p:spPr>
          <a:xfrm>
            <a:off x="2095417" y="9667379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Disciplined people, disciplined thought, the flywheel.</a:t>
            </a:r>
            <a:endParaRPr lang="en-US" sz="1800" dirty="0"/>
          </a:p>
        </p:txBody>
      </p:sp>
      <p:sp>
        <p:nvSpPr>
          <p:cNvPr id="37" name="Shape 34"/>
          <p:cNvSpPr/>
          <p:nvPr/>
        </p:nvSpPr>
        <p:spPr>
          <a:xfrm>
            <a:off x="9525001" y="3584691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8" name="Text 35"/>
          <p:cNvSpPr/>
          <p:nvPr/>
        </p:nvSpPr>
        <p:spPr>
          <a:xfrm>
            <a:off x="9448801" y="2416059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7</a:t>
            </a:r>
            <a:endParaRPr lang="en-US" sz="2400" dirty="0"/>
          </a:p>
        </p:txBody>
      </p:sp>
      <p:sp>
        <p:nvSpPr>
          <p:cNvPr id="39" name="Text 36"/>
          <p:cNvSpPr/>
          <p:nvPr/>
        </p:nvSpPr>
        <p:spPr>
          <a:xfrm>
            <a:off x="10477417" y="2426643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Why Software Is Eating The World</a:t>
            </a:r>
            <a:endParaRPr lang="en-US" sz="2100" dirty="0"/>
          </a:p>
        </p:txBody>
      </p:sp>
      <p:sp>
        <p:nvSpPr>
          <p:cNvPr id="40" name="Text 37"/>
          <p:cNvSpPr/>
          <p:nvPr/>
        </p:nvSpPr>
        <p:spPr>
          <a:xfrm>
            <a:off x="10477417" y="2784740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Marc Andreessen · 2011 · Essay</a:t>
            </a:r>
            <a:endParaRPr lang="en-US" sz="1800" dirty="0"/>
          </a:p>
        </p:txBody>
      </p:sp>
      <p:sp>
        <p:nvSpPr>
          <p:cNvPr id="41" name="Text 38"/>
          <p:cNvSpPr/>
          <p:nvPr/>
        </p:nvSpPr>
        <p:spPr>
          <a:xfrm>
            <a:off x="10477417" y="3131344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modern software thesis — software reshapes every industry.</a:t>
            </a:r>
            <a:endParaRPr lang="en-US" sz="1800" dirty="0"/>
          </a:p>
        </p:txBody>
      </p:sp>
      <p:sp>
        <p:nvSpPr>
          <p:cNvPr id="42" name="Shape 39"/>
          <p:cNvSpPr/>
          <p:nvPr/>
        </p:nvSpPr>
        <p:spPr>
          <a:xfrm>
            <a:off x="9525001" y="4891898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3" name="Text 40"/>
          <p:cNvSpPr/>
          <p:nvPr/>
        </p:nvSpPr>
        <p:spPr>
          <a:xfrm>
            <a:off x="9448801" y="3723266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8</a:t>
            </a:r>
            <a:endParaRPr lang="en-US" sz="2400" dirty="0"/>
          </a:p>
        </p:txBody>
      </p:sp>
      <p:sp>
        <p:nvSpPr>
          <p:cNvPr id="44" name="Text 41"/>
          <p:cNvSpPr/>
          <p:nvPr/>
        </p:nvSpPr>
        <p:spPr>
          <a:xfrm>
            <a:off x="10477417" y="3733850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The Hard Thing About Hard Things</a:t>
            </a:r>
            <a:endParaRPr lang="en-US" sz="2100" dirty="0"/>
          </a:p>
        </p:txBody>
      </p:sp>
      <p:sp>
        <p:nvSpPr>
          <p:cNvPr id="45" name="Text 42"/>
          <p:cNvSpPr/>
          <p:nvPr/>
        </p:nvSpPr>
        <p:spPr>
          <a:xfrm>
            <a:off x="10477417" y="4091947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Ben Horowitz · 2014 · Book</a:t>
            </a:r>
            <a:endParaRPr lang="en-US" sz="1800" dirty="0"/>
          </a:p>
        </p:txBody>
      </p:sp>
      <p:sp>
        <p:nvSpPr>
          <p:cNvPr id="46" name="Text 43"/>
          <p:cNvSpPr/>
          <p:nvPr/>
        </p:nvSpPr>
        <p:spPr>
          <a:xfrm>
            <a:off x="10477417" y="4438551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no-BS guide to wartime CEO leadership.</a:t>
            </a:r>
            <a:endParaRPr lang="en-US" sz="1800" dirty="0"/>
          </a:p>
        </p:txBody>
      </p:sp>
      <p:sp>
        <p:nvSpPr>
          <p:cNvPr id="47" name="Shape 44"/>
          <p:cNvSpPr/>
          <p:nvPr/>
        </p:nvSpPr>
        <p:spPr>
          <a:xfrm>
            <a:off x="9525001" y="6199105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8" name="Text 45"/>
          <p:cNvSpPr/>
          <p:nvPr/>
        </p:nvSpPr>
        <p:spPr>
          <a:xfrm>
            <a:off x="9448801" y="5030474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9</a:t>
            </a:r>
            <a:endParaRPr lang="en-US" sz="2400" dirty="0"/>
          </a:p>
        </p:txBody>
      </p:sp>
      <p:sp>
        <p:nvSpPr>
          <p:cNvPr id="49" name="Text 46"/>
          <p:cNvSpPr/>
          <p:nvPr/>
        </p:nvSpPr>
        <p:spPr>
          <a:xfrm>
            <a:off x="10477417" y="5041057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Blue Ocean Strategy</a:t>
            </a:r>
            <a:endParaRPr lang="en-US" sz="2100" dirty="0"/>
          </a:p>
        </p:txBody>
      </p:sp>
      <p:sp>
        <p:nvSpPr>
          <p:cNvPr id="50" name="Text 47"/>
          <p:cNvSpPr/>
          <p:nvPr/>
        </p:nvSpPr>
        <p:spPr>
          <a:xfrm>
            <a:off x="10477417" y="5399154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W. Chan Kim &amp; Renée Mauborgne · 2005 · Book</a:t>
            </a:r>
            <a:endParaRPr lang="en-US" sz="1800" dirty="0"/>
          </a:p>
        </p:txBody>
      </p:sp>
      <p:sp>
        <p:nvSpPr>
          <p:cNvPr id="51" name="Text 48"/>
          <p:cNvSpPr/>
          <p:nvPr/>
        </p:nvSpPr>
        <p:spPr>
          <a:xfrm>
            <a:off x="10477417" y="5745758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Creating new market space rather than fighting in crowded ones.</a:t>
            </a:r>
            <a:endParaRPr lang="en-US" sz="1800" dirty="0"/>
          </a:p>
        </p:txBody>
      </p:sp>
      <p:sp>
        <p:nvSpPr>
          <p:cNvPr id="52" name="Shape 49"/>
          <p:cNvSpPr/>
          <p:nvPr/>
        </p:nvSpPr>
        <p:spPr>
          <a:xfrm>
            <a:off x="9525001" y="7506312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3" name="Text 50"/>
          <p:cNvSpPr/>
          <p:nvPr/>
        </p:nvSpPr>
        <p:spPr>
          <a:xfrm>
            <a:off x="9448801" y="6337681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10</a:t>
            </a:r>
            <a:endParaRPr lang="en-US" sz="2400" dirty="0"/>
          </a:p>
        </p:txBody>
      </p:sp>
      <p:sp>
        <p:nvSpPr>
          <p:cNvPr id="54" name="Text 51"/>
          <p:cNvSpPr/>
          <p:nvPr/>
        </p:nvSpPr>
        <p:spPr>
          <a:xfrm>
            <a:off x="10477417" y="6348264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Only The Paranoid Survive</a:t>
            </a:r>
            <a:endParaRPr lang="en-US" sz="2100" dirty="0"/>
          </a:p>
        </p:txBody>
      </p:sp>
      <p:sp>
        <p:nvSpPr>
          <p:cNvPr id="55" name="Text 52"/>
          <p:cNvSpPr/>
          <p:nvPr/>
        </p:nvSpPr>
        <p:spPr>
          <a:xfrm>
            <a:off x="10477417" y="6706361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Andrew S. Grove · 1996 · Book</a:t>
            </a:r>
            <a:endParaRPr lang="en-US" sz="1800" dirty="0"/>
          </a:p>
        </p:txBody>
      </p:sp>
      <p:sp>
        <p:nvSpPr>
          <p:cNvPr id="56" name="Text 53"/>
          <p:cNvSpPr/>
          <p:nvPr/>
        </p:nvSpPr>
        <p:spPr>
          <a:xfrm>
            <a:off x="10477417" y="7052965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Recognizing and surviving strategic inflection points.</a:t>
            </a:r>
            <a:endParaRPr lang="en-US" sz="1800" dirty="0"/>
          </a:p>
        </p:txBody>
      </p:sp>
      <p:sp>
        <p:nvSpPr>
          <p:cNvPr id="57" name="Shape 54"/>
          <p:cNvSpPr/>
          <p:nvPr/>
        </p:nvSpPr>
        <p:spPr>
          <a:xfrm>
            <a:off x="9525001" y="8813519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8" name="Text 55"/>
          <p:cNvSpPr/>
          <p:nvPr/>
        </p:nvSpPr>
        <p:spPr>
          <a:xfrm>
            <a:off x="9448801" y="7644888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11</a:t>
            </a:r>
            <a:endParaRPr lang="en-US" sz="2400" dirty="0"/>
          </a:p>
        </p:txBody>
      </p:sp>
      <p:sp>
        <p:nvSpPr>
          <p:cNvPr id="59" name="Text 56"/>
          <p:cNvSpPr/>
          <p:nvPr/>
        </p:nvSpPr>
        <p:spPr>
          <a:xfrm>
            <a:off x="10477417" y="7655471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Do Things That Don't Scale</a:t>
            </a:r>
            <a:endParaRPr lang="en-US" sz="2100" dirty="0"/>
          </a:p>
        </p:txBody>
      </p:sp>
      <p:sp>
        <p:nvSpPr>
          <p:cNvPr id="60" name="Text 57"/>
          <p:cNvSpPr/>
          <p:nvPr/>
        </p:nvSpPr>
        <p:spPr>
          <a:xfrm>
            <a:off x="10477417" y="8013568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Paul Graham · 2013 · Essay</a:t>
            </a:r>
            <a:endParaRPr lang="en-US" sz="1800" dirty="0"/>
          </a:p>
        </p:txBody>
      </p:sp>
      <p:sp>
        <p:nvSpPr>
          <p:cNvPr id="61" name="Text 58"/>
          <p:cNvSpPr/>
          <p:nvPr/>
        </p:nvSpPr>
        <p:spPr>
          <a:xfrm>
            <a:off x="10477417" y="8360172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Early startups win by doing hard, manual, unscalable work.</a:t>
            </a:r>
            <a:endParaRPr lang="en-US" sz="1800" dirty="0"/>
          </a:p>
        </p:txBody>
      </p:sp>
      <p:sp>
        <p:nvSpPr>
          <p:cNvPr id="62" name="Shape 59"/>
          <p:cNvSpPr/>
          <p:nvPr/>
        </p:nvSpPr>
        <p:spPr>
          <a:xfrm>
            <a:off x="9525001" y="10120727"/>
            <a:ext cx="7620001" cy="9525"/>
          </a:xfrm>
          <a:prstGeom prst="rect">
            <a:avLst/>
          </a:prstGeom>
          <a:solidFill>
            <a:srgbClr val="9A9A96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3" name="Text 60"/>
          <p:cNvSpPr/>
          <p:nvPr/>
        </p:nvSpPr>
        <p:spPr>
          <a:xfrm>
            <a:off x="9448801" y="8952095"/>
            <a:ext cx="742900" cy="34286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kern="0" spc="-24" dirty="0">
                <a:solidFill>
                  <a:srgbClr val="1B939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12</a:t>
            </a:r>
            <a:endParaRPr lang="en-US" sz="2400" dirty="0"/>
          </a:p>
        </p:txBody>
      </p:sp>
      <p:sp>
        <p:nvSpPr>
          <p:cNvPr id="64" name="Text 61"/>
          <p:cNvSpPr/>
          <p:nvPr/>
        </p:nvSpPr>
        <p:spPr>
          <a:xfrm>
            <a:off x="10477417" y="8962678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100" kern="0" spc="-11" dirty="0">
                <a:solidFill>
                  <a:srgbClr val="003349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Startup Playbook</a:t>
            </a:r>
            <a:endParaRPr lang="en-US" sz="2100" dirty="0"/>
          </a:p>
        </p:txBody>
      </p:sp>
      <p:sp>
        <p:nvSpPr>
          <p:cNvPr id="65" name="Text 62"/>
          <p:cNvSpPr/>
          <p:nvPr/>
        </p:nvSpPr>
        <p:spPr>
          <a:xfrm>
            <a:off x="10477417" y="9320775"/>
            <a:ext cx="6867611" cy="34667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35000"/>
              </a:lnSpc>
              <a:buNone/>
            </a:pPr>
            <a:r>
              <a:rPr lang="en-US" sz="1800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Sam Altman · 2015 · Essay</a:t>
            </a:r>
            <a:endParaRPr lang="en-US" sz="1800" dirty="0"/>
          </a:p>
        </p:txBody>
      </p:sp>
      <p:sp>
        <p:nvSpPr>
          <p:cNvPr id="66" name="Text 63"/>
          <p:cNvSpPr/>
          <p:nvPr/>
        </p:nvSpPr>
        <p:spPr>
          <a:xfrm>
            <a:off x="10477417" y="9667379"/>
            <a:ext cx="6867611" cy="3581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40404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YC's core advice on ideas, products, growth, focus, and ambition.</a:t>
            </a:r>
            <a:endParaRPr lang="en-US" sz="1800" dirty="0"/>
          </a:p>
        </p:txBody>
      </p:sp>
      <p:sp>
        <p:nvSpPr>
          <p:cNvPr id="67" name="Text 64"/>
          <p:cNvSpPr/>
          <p:nvPr/>
        </p:nvSpPr>
        <p:spPr>
          <a:xfrm>
            <a:off x="17298212" y="9601234"/>
            <a:ext cx="380223" cy="2667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kern="0" spc="324" dirty="0">
                <a:solidFill>
                  <a:srgbClr val="9A9A9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1" cy="10287000"/>
          </a:xfrm>
          <a:prstGeom prst="rect">
            <a:avLst/>
          </a:prstGeom>
          <a:solidFill>
            <a:srgbClr val="082B3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762000" y="762000"/>
            <a:ext cx="3772114" cy="311462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85000" lnSpcReduction="10000"/>
          </a:bodyPr>
          <a:lstStyle/>
          <a:p>
            <a:pPr marL="0" indent="0" algn="l">
              <a:lnSpc>
                <a:spcPct val="85000"/>
              </a:lnSpc>
              <a:buNone/>
            </a:pPr>
            <a:r>
              <a:rPr lang="en-US" sz="28500" kern="0" spc="-1140" dirty="0">
                <a:solidFill>
                  <a:srgbClr val="CFB72E">
                    <a:alpha val="18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02</a:t>
            </a:r>
            <a:endParaRPr lang="en-US" sz="285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alphaModFix amt="60000"/>
          </a:blip>
          <a:srcRect/>
          <a:stretch/>
        </p:blipFill>
        <p:spPr>
          <a:xfrm>
            <a:off x="9144001" y="0"/>
            <a:ext cx="9144001" cy="102870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>
            <a:alphaModFix amt="90000"/>
          </a:blip>
          <a:stretch>
            <a:fillRect/>
          </a:stretch>
        </p:blipFill>
        <p:spPr>
          <a:xfrm>
            <a:off x="14591937" y="533384"/>
            <a:ext cx="3010297" cy="3810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87137" y="3221003"/>
            <a:ext cx="7585364" cy="215112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94000"/>
              </a:lnSpc>
              <a:buNone/>
            </a:pPr>
            <a:r>
              <a:rPr lang="en-US" sz="8850" kern="0" spc="-22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Founder Craft &amp; VC Mechanics</a:t>
            </a:r>
            <a:endParaRPr lang="en-US" sz="8850" dirty="0"/>
          </a:p>
        </p:txBody>
      </p:sp>
      <p:sp>
        <p:nvSpPr>
          <p:cNvPr id="8" name="Text 4"/>
          <p:cNvSpPr/>
          <p:nvPr/>
        </p:nvSpPr>
        <p:spPr>
          <a:xfrm>
            <a:off x="1143000" y="5237179"/>
            <a:ext cx="9320213" cy="86674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45000"/>
              </a:lnSpc>
              <a:buNone/>
            </a:pPr>
            <a:r>
              <a:rPr lang="en-US" sz="2250" dirty="0">
                <a:solidFill>
                  <a:srgbClr val="FFFFFF">
                    <a:alpha val="85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What founders actually do, how venture capital works, and how incentives shape behavior on both sides of the table.</a:t>
            </a:r>
            <a:endParaRPr lang="en-US" sz="2250" dirty="0"/>
          </a:p>
        </p:txBody>
      </p:sp>
      <p:sp>
        <p:nvSpPr>
          <p:cNvPr id="9" name="Shape 5"/>
          <p:cNvSpPr/>
          <p:nvPr/>
        </p:nvSpPr>
        <p:spPr>
          <a:xfrm>
            <a:off x="1143000" y="6599205"/>
            <a:ext cx="8572501" cy="9525"/>
          </a:xfrm>
          <a:prstGeom prst="rect">
            <a:avLst/>
          </a:prstGeom>
          <a:solidFill>
            <a:srgbClr val="CFB72E">
              <a:alpha val="6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6"/>
          <p:cNvSpPr/>
          <p:nvPr/>
        </p:nvSpPr>
        <p:spPr>
          <a:xfrm>
            <a:off x="1143000" y="6833030"/>
            <a:ext cx="8829676" cy="2667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b="1" kern="0" spc="396" dirty="0">
                <a:solidFill>
                  <a:srgbClr val="CFB72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MIKE'S TAKE</a:t>
            </a:r>
            <a:endParaRPr lang="en-US" sz="1800" dirty="0"/>
          </a:p>
        </p:txBody>
      </p:sp>
      <p:sp>
        <p:nvSpPr>
          <p:cNvPr id="11" name="Text 7"/>
          <p:cNvSpPr/>
          <p:nvPr/>
        </p:nvSpPr>
        <p:spPr>
          <a:xfrm>
            <a:off x="1143000" y="7214030"/>
            <a:ext cx="8829676" cy="89138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92500" lnSpcReduction="10000"/>
          </a:bodyPr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2400" i="1" dirty="0">
                <a:solidFill>
                  <a:srgbClr val="C8E8E7"/>
                </a:solidFill>
                <a:latin typeface="Source Serif 4" pitchFamily="34" charset="0"/>
                <a:ea typeface="Source Serif 4" pitchFamily="34" charset="-122"/>
                <a:cs typeface="Source Serif 4" pitchFamily="34" charset="-120"/>
              </a:rPr>
              <a:t>"Founder craft and deal mechanics are connected. Incentives shape behavior long before the term sheet."</a:t>
            </a:r>
            <a:endParaRPr lang="en-US" sz="2400" dirty="0"/>
          </a:p>
        </p:txBody>
      </p:sp>
      <p:sp>
        <p:nvSpPr>
          <p:cNvPr id="12" name="Text 8"/>
          <p:cNvSpPr/>
          <p:nvPr/>
        </p:nvSpPr>
        <p:spPr>
          <a:xfrm>
            <a:off x="17352782" y="9601234"/>
            <a:ext cx="325652" cy="26671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 fontScale="85000" lnSpcReduction="1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kern="0" spc="324" dirty="0">
                <a:solidFill>
                  <a:srgbClr val="FFFFFF">
                    <a:alpha val="55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8779146-A4B8-F140-97D7-2D455AFAB0B4}">
  <we:reference id="WA200010001" version="1.0.0.1" store="Omex" storeType="OMEX"/>
  <we:alternateReferences>
    <we:reference id="WA200010001" version="1.0.0.1" store="WA200010001" storeType="OMEX"/>
  </we:alternateReferences>
  <we:properties>
    <we:property name="claude.fileId" value="&quot;3ab604bc-ff3e-4c9c-8353-1d3329709894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3375</Words>
  <Application>Microsoft Macintosh PowerPoint</Application>
  <PresentationFormat>Custom</PresentationFormat>
  <Paragraphs>628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Archivo</vt:lpstr>
      <vt:lpstr>Arial</vt:lpstr>
      <vt:lpstr>Inter</vt:lpstr>
      <vt:lpstr>Inter Medium</vt:lpstr>
      <vt:lpstr>Source Serif 4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Mike Collins</cp:lastModifiedBy>
  <cp:revision>9</cp:revision>
  <dcterms:created xsi:type="dcterms:W3CDTF">2026-04-30T09:32:55Z</dcterms:created>
  <dcterms:modified xsi:type="dcterms:W3CDTF">2026-05-01T13:17:55Z</dcterms:modified>
</cp:coreProperties>
</file>